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23"/>
  </p:notesMasterIdLst>
  <p:handoutMasterIdLst>
    <p:handoutMasterId r:id="rId24"/>
  </p:handoutMasterIdLst>
  <p:sldIdLst>
    <p:sldId id="256" r:id="rId2"/>
    <p:sldId id="257" r:id="rId3"/>
    <p:sldId id="277" r:id="rId4"/>
    <p:sldId id="259" r:id="rId5"/>
    <p:sldId id="281" r:id="rId6"/>
    <p:sldId id="262" r:id="rId7"/>
    <p:sldId id="274" r:id="rId8"/>
    <p:sldId id="261" r:id="rId9"/>
    <p:sldId id="260" r:id="rId10"/>
    <p:sldId id="278" r:id="rId11"/>
    <p:sldId id="275" r:id="rId12"/>
    <p:sldId id="273" r:id="rId13"/>
    <p:sldId id="263" r:id="rId14"/>
    <p:sldId id="264" r:id="rId15"/>
    <p:sldId id="265" r:id="rId16"/>
    <p:sldId id="258" r:id="rId17"/>
    <p:sldId id="266" r:id="rId18"/>
    <p:sldId id="269" r:id="rId19"/>
    <p:sldId id="268" r:id="rId20"/>
    <p:sldId id="280" r:id="rId21"/>
    <p:sldId id="272" r:id="rId22"/>
  </p:sldIdLst>
  <p:sldSz cx="12192000" cy="6858000"/>
  <p:notesSz cx="10234613" cy="7099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65116" autoAdjust="0"/>
  </p:normalViewPr>
  <p:slideViewPr>
    <p:cSldViewPr snapToGrid="0">
      <p:cViewPr varScale="1">
        <p:scale>
          <a:sx n="52" d="100"/>
          <a:sy n="52" d="100"/>
        </p:scale>
        <p:origin x="12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5304" cy="35568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797022" y="0"/>
            <a:ext cx="4435304" cy="355681"/>
          </a:xfrm>
          <a:prstGeom prst="rect">
            <a:avLst/>
          </a:prstGeom>
        </p:spPr>
        <p:txBody>
          <a:bodyPr vert="horz" lIns="91440" tIns="45720" rIns="91440" bIns="45720" rtlCol="0"/>
          <a:lstStyle>
            <a:lvl1pPr algn="r">
              <a:defRPr sz="1200"/>
            </a:lvl1pPr>
          </a:lstStyle>
          <a:p>
            <a:fld id="{D002CE2B-83A7-4C95-914D-3862C32F96FA}" type="datetimeFigureOut">
              <a:rPr kumimoji="1" lang="ja-JP" altLang="en-US" smtClean="0"/>
              <a:t>2019/9/24</a:t>
            </a:fld>
            <a:endParaRPr kumimoji="1" lang="ja-JP" altLang="en-US"/>
          </a:p>
        </p:txBody>
      </p:sp>
      <p:sp>
        <p:nvSpPr>
          <p:cNvPr id="4" name="フッター プレースホルダー 3"/>
          <p:cNvSpPr>
            <a:spLocks noGrp="1"/>
          </p:cNvSpPr>
          <p:nvPr>
            <p:ph type="ftr" sz="quarter" idx="2"/>
          </p:nvPr>
        </p:nvSpPr>
        <p:spPr>
          <a:xfrm>
            <a:off x="1" y="6743619"/>
            <a:ext cx="4435304" cy="355681"/>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797022" y="6743619"/>
            <a:ext cx="4435304" cy="355681"/>
          </a:xfrm>
          <a:prstGeom prst="rect">
            <a:avLst/>
          </a:prstGeom>
        </p:spPr>
        <p:txBody>
          <a:bodyPr vert="horz" lIns="91440" tIns="45720" rIns="91440" bIns="45720" rtlCol="0" anchor="b"/>
          <a:lstStyle>
            <a:lvl1pPr algn="r">
              <a:defRPr sz="1200"/>
            </a:lvl1pPr>
          </a:lstStyle>
          <a:p>
            <a:fld id="{6431B497-FDCC-4B6C-9854-075B1E86F372}" type="slidenum">
              <a:rPr kumimoji="1" lang="ja-JP" altLang="en-US" smtClean="0"/>
              <a:t>‹#›</a:t>
            </a:fld>
            <a:endParaRPr kumimoji="1" lang="ja-JP" altLang="en-US"/>
          </a:p>
        </p:txBody>
      </p:sp>
    </p:spTree>
    <p:extLst>
      <p:ext uri="{BB962C8B-B14F-4D97-AF65-F5344CB8AC3E}">
        <p14:creationId xmlns:p14="http://schemas.microsoft.com/office/powerpoint/2010/main" val="1561607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5304" cy="35568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797022" y="0"/>
            <a:ext cx="4435304" cy="355681"/>
          </a:xfrm>
          <a:prstGeom prst="rect">
            <a:avLst/>
          </a:prstGeom>
        </p:spPr>
        <p:txBody>
          <a:bodyPr vert="horz" lIns="91440" tIns="45720" rIns="91440" bIns="45720" rtlCol="0"/>
          <a:lstStyle>
            <a:lvl1pPr algn="r">
              <a:defRPr sz="1200"/>
            </a:lvl1pPr>
          </a:lstStyle>
          <a:p>
            <a:fld id="{0E790980-7FFA-4D9A-9D1E-47368AF56FEB}" type="datetimeFigureOut">
              <a:rPr kumimoji="1" lang="ja-JP" altLang="en-US" smtClean="0"/>
              <a:t>2019/9/24</a:t>
            </a:fld>
            <a:endParaRPr kumimoji="1" lang="ja-JP" altLang="en-US"/>
          </a:p>
        </p:txBody>
      </p:sp>
      <p:sp>
        <p:nvSpPr>
          <p:cNvPr id="4" name="スライド イメージ プレースホルダー 3"/>
          <p:cNvSpPr>
            <a:spLocks noGrp="1" noRot="1" noChangeAspect="1"/>
          </p:cNvSpPr>
          <p:nvPr>
            <p:ph type="sldImg" idx="2"/>
          </p:nvPr>
        </p:nvSpPr>
        <p:spPr>
          <a:xfrm>
            <a:off x="2987675" y="887413"/>
            <a:ext cx="4259263" cy="23955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23005" y="3416958"/>
            <a:ext cx="8188606" cy="279479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743619"/>
            <a:ext cx="4435304" cy="35568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797022" y="6743619"/>
            <a:ext cx="4435304" cy="355681"/>
          </a:xfrm>
          <a:prstGeom prst="rect">
            <a:avLst/>
          </a:prstGeom>
        </p:spPr>
        <p:txBody>
          <a:bodyPr vert="horz" lIns="91440" tIns="45720" rIns="91440" bIns="45720" rtlCol="0" anchor="b"/>
          <a:lstStyle>
            <a:lvl1pPr algn="r">
              <a:defRPr sz="1200"/>
            </a:lvl1pPr>
          </a:lstStyle>
          <a:p>
            <a:fld id="{74CDF94F-217E-4F66-9300-0747261AF840}" type="slidenum">
              <a:rPr kumimoji="1" lang="ja-JP" altLang="en-US" smtClean="0"/>
              <a:t>‹#›</a:t>
            </a:fld>
            <a:endParaRPr kumimoji="1" lang="ja-JP" altLang="en-US"/>
          </a:p>
        </p:txBody>
      </p:sp>
    </p:spTree>
    <p:extLst>
      <p:ext uri="{BB962C8B-B14F-4D97-AF65-F5344CB8AC3E}">
        <p14:creationId xmlns:p14="http://schemas.microsoft.com/office/powerpoint/2010/main" val="25424326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Good afternoon ladies and Gentleman.</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My name is </a:t>
            </a:r>
            <a:r>
              <a:rPr kumimoji="1" lang="en-US" altLang="ja-JP" sz="1200" b="1" kern="1200" dirty="0" err="1" smtClean="0">
                <a:solidFill>
                  <a:schemeClr val="tx1"/>
                </a:solidFill>
                <a:effectLst/>
                <a:latin typeface="+mn-lt"/>
                <a:ea typeface="+mn-ea"/>
                <a:cs typeface="+mn-cs"/>
              </a:rPr>
              <a:t>Sumire</a:t>
            </a:r>
            <a:r>
              <a:rPr kumimoji="1" lang="en-US" altLang="ja-JP" sz="1200" b="1" kern="1200" dirty="0" smtClean="0">
                <a:solidFill>
                  <a:schemeClr val="tx1"/>
                </a:solidFill>
                <a:effectLst/>
                <a:latin typeface="+mn-lt"/>
                <a:ea typeface="+mn-ea"/>
                <a:cs typeface="+mn-cs"/>
              </a:rPr>
              <a:t> Enomoto, Sale</a:t>
            </a:r>
            <a:r>
              <a:rPr kumimoji="1" lang="en-US" altLang="ja-JP" sz="1200" b="1" kern="1200" baseline="0" dirty="0" smtClean="0">
                <a:solidFill>
                  <a:schemeClr val="tx1"/>
                </a:solidFill>
                <a:effectLst/>
                <a:latin typeface="+mn-lt"/>
                <a:ea typeface="+mn-ea"/>
                <a:cs typeface="+mn-cs"/>
              </a:rPr>
              <a:t>s section of </a:t>
            </a:r>
            <a:r>
              <a:rPr kumimoji="1" lang="en-US" altLang="ja-JP" sz="1200" b="1" kern="1200" dirty="0" smtClean="0">
                <a:solidFill>
                  <a:schemeClr val="tx1"/>
                </a:solidFill>
                <a:effectLst/>
                <a:latin typeface="+mn-lt"/>
                <a:ea typeface="+mn-ea"/>
                <a:cs typeface="+mn-cs"/>
              </a:rPr>
              <a:t>Enomoto Machine</a:t>
            </a:r>
            <a:r>
              <a:rPr kumimoji="1" lang="en-US" altLang="ja-JP" sz="1200" b="1" kern="1200" baseline="0" dirty="0" smtClean="0">
                <a:solidFill>
                  <a:schemeClr val="tx1"/>
                </a:solidFill>
                <a:effectLst/>
                <a:latin typeface="+mn-lt"/>
                <a:ea typeface="+mn-ea"/>
                <a:cs typeface="+mn-cs"/>
              </a:rPr>
              <a:t> from Japan.</a:t>
            </a:r>
            <a:endParaRPr kumimoji="1" lang="ja-JP" altLang="ja-JP" sz="1200" kern="1200" dirty="0" smtClean="0">
              <a:solidFill>
                <a:schemeClr val="tx1"/>
              </a:solidFill>
              <a:effectLst/>
              <a:latin typeface="+mn-lt"/>
              <a:ea typeface="+mn-ea"/>
              <a:cs typeface="+mn-cs"/>
            </a:endParaRPr>
          </a:p>
          <a:p>
            <a:endParaRPr kumimoji="1" lang="en-US" altLang="ja-JP" sz="1200" b="1"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Today’s presentation,</a:t>
            </a:r>
            <a:r>
              <a:rPr kumimoji="1" lang="en-US" altLang="ja-JP" sz="1200" b="1" kern="1200" baseline="0" dirty="0" smtClean="0">
                <a:solidFill>
                  <a:schemeClr val="tx1"/>
                </a:solidFill>
                <a:effectLst/>
                <a:latin typeface="+mn-lt"/>
                <a:ea typeface="+mn-ea"/>
                <a:cs typeface="+mn-cs"/>
              </a:rPr>
              <a:t> t</a:t>
            </a:r>
            <a:r>
              <a:rPr kumimoji="1" lang="en-US" altLang="ja-JP" sz="1200" b="1" kern="1200" dirty="0" smtClean="0">
                <a:solidFill>
                  <a:schemeClr val="tx1"/>
                </a:solidFill>
                <a:effectLst/>
                <a:latin typeface="+mn-lt"/>
                <a:ea typeface="+mn-ea"/>
                <a:cs typeface="+mn-cs"/>
              </a:rPr>
              <a:t>he title is “ Vertical </a:t>
            </a:r>
            <a:r>
              <a:rPr kumimoji="1" lang="en-US" altLang="ja-JP" sz="1200" b="1" kern="1200" dirty="0" err="1" smtClean="0">
                <a:solidFill>
                  <a:schemeClr val="tx1"/>
                </a:solidFill>
                <a:effectLst/>
                <a:latin typeface="+mn-lt"/>
                <a:ea typeface="+mn-ea"/>
                <a:cs typeface="+mn-cs"/>
              </a:rPr>
              <a:t>Upsetter</a:t>
            </a:r>
            <a:r>
              <a:rPr kumimoji="1" lang="en-US" altLang="ja-JP" sz="1200" b="1" kern="1200" dirty="0" smtClean="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a:t>
            </a:fld>
            <a:endParaRPr kumimoji="1" lang="ja-JP" altLang="en-US"/>
          </a:p>
        </p:txBody>
      </p:sp>
    </p:spTree>
    <p:extLst>
      <p:ext uri="{BB962C8B-B14F-4D97-AF65-F5344CB8AC3E}">
        <p14:creationId xmlns:p14="http://schemas.microsoft.com/office/powerpoint/2010/main" val="386942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Basically</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current screw press has same structure with ancient one, the combination of male and female screws.</a:t>
            </a:r>
          </a:p>
          <a:p>
            <a:r>
              <a:rPr lang="en-US" altLang="ja-JP" dirty="0" smtClean="0"/>
              <a:t>The male screw rotates, then the female screw moving up or down.</a:t>
            </a:r>
          </a:p>
          <a:p>
            <a:r>
              <a:rPr kumimoji="1" lang="en-US" altLang="ja-JP" dirty="0" smtClean="0"/>
              <a:t>The</a:t>
            </a:r>
            <a:r>
              <a:rPr kumimoji="1" lang="en-US" altLang="ja-JP" baseline="0" dirty="0" smtClean="0"/>
              <a:t> male screw has flywheel. </a:t>
            </a:r>
          </a:p>
          <a:p>
            <a:r>
              <a:rPr kumimoji="1" lang="en-US" altLang="ja-JP" baseline="0" dirty="0" smtClean="0"/>
              <a:t>The ram has female screw.</a:t>
            </a:r>
          </a:p>
          <a:p>
            <a:r>
              <a:rPr kumimoji="1" lang="en-US" altLang="ja-JP" dirty="0" smtClean="0"/>
              <a:t>When the flywheel rotates by high speed, the ram</a:t>
            </a:r>
            <a:r>
              <a:rPr kumimoji="1" lang="en-US" altLang="ja-JP" baseline="0" dirty="0" smtClean="0"/>
              <a:t> </a:t>
            </a:r>
            <a:r>
              <a:rPr kumimoji="1" lang="en-US" altLang="ja-JP" dirty="0" smtClean="0"/>
              <a:t>moves fast. </a:t>
            </a:r>
          </a:p>
          <a:p>
            <a:r>
              <a:rPr kumimoji="1" lang="en-US" altLang="ja-JP" dirty="0" smtClean="0"/>
              <a:t>This torque power changes to the forging energy. </a:t>
            </a:r>
            <a:endParaRPr kumimoji="1" lang="ja-JP"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10</a:t>
            </a:fld>
            <a:endParaRPr kumimoji="1" lang="ja-JP" altLang="en-US"/>
          </a:p>
        </p:txBody>
      </p:sp>
    </p:spTree>
    <p:extLst>
      <p:ext uri="{BB962C8B-B14F-4D97-AF65-F5344CB8AC3E}">
        <p14:creationId xmlns:p14="http://schemas.microsoft.com/office/powerpoint/2010/main" val="32073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After accelerated, the screw stops when all motion </a:t>
            </a:r>
            <a:r>
              <a:rPr kumimoji="1" lang="en-US" altLang="ja-JP" sz="1200" kern="1200" smtClean="0">
                <a:solidFill>
                  <a:schemeClr val="tx1"/>
                </a:solidFill>
                <a:effectLst/>
                <a:latin typeface="+mn-lt"/>
                <a:ea typeface="+mn-ea"/>
                <a:cs typeface="+mn-cs"/>
              </a:rPr>
              <a:t>energy is consumed </a:t>
            </a:r>
            <a:r>
              <a:rPr kumimoji="1" lang="en-US" altLang="ja-JP" sz="1200" kern="1200" dirty="0" smtClean="0">
                <a:solidFill>
                  <a:schemeClr val="tx1"/>
                </a:solidFill>
                <a:effectLst/>
                <a:latin typeface="+mn-lt"/>
                <a:ea typeface="+mn-ea"/>
                <a:cs typeface="+mn-cs"/>
              </a:rPr>
              <a:t>as deformation energy. So, This machine has no lower dead center, in other words, the pressing point is changing with the condition. You don’t have to consider the thickness of raw material. Also, Die change is very easy and quick. So, 1 machine can make different components.</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Forming speed during forging is very rapid (from 500 to 1000 mm/sec).</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Especially it gives appropriate speed for hot and warm forging.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Ram rebounding motion during operation also improves die life longer because of shorter die contacting time to the heated raw material.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The figure illustrates crank motion characteristics curve among ordinary crank press, knuckle joint press and screw press.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It can be aware the screw press has very high ram speed at around the point of LDC (lower dead </a:t>
            </a:r>
            <a:r>
              <a:rPr kumimoji="1" lang="en-US" altLang="ja-JP" sz="1200" kern="1200" dirty="0" err="1" smtClean="0">
                <a:solidFill>
                  <a:schemeClr val="tx1"/>
                </a:solidFill>
                <a:effectLst/>
                <a:latin typeface="+mn-lt"/>
                <a:ea typeface="+mn-ea"/>
                <a:cs typeface="+mn-cs"/>
              </a:rPr>
              <a:t>centre</a:t>
            </a:r>
            <a:r>
              <a:rPr kumimoji="1" lang="en-US" altLang="ja-JP" sz="1200" kern="1200" dirty="0" smtClean="0">
                <a:solidFill>
                  <a:schemeClr val="tx1"/>
                </a:solidFill>
                <a:effectLst/>
                <a:latin typeface="+mn-lt"/>
                <a:ea typeface="+mn-ea"/>
                <a:cs typeface="+mn-cs"/>
              </a:rPr>
              <a:t>), and very short duration time of tool forging onto the material.</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Thus the machine can complete the operation immediately before heated material becoming cool.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Ordinary crank press or knuckle joint press sometimes requires Die water cooling for its long contacting time of die and material resulted in extremely raising die temperature.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It’s proven generally that the shorter die contacting time prolongs die life in hot forging.</a:t>
            </a:r>
            <a:endParaRPr kumimoji="1" lang="ja-JP" altLang="en-US" dirty="0" smtClean="0"/>
          </a:p>
          <a:p>
            <a:endParaRPr kumimoji="1" lang="en-US" altLang="ja-JP" dirty="0" smtClean="0"/>
          </a:p>
          <a:p>
            <a:endParaRPr kumimoji="1" lang="en-US" altLang="ja-JP" dirty="0" smtClean="0"/>
          </a:p>
          <a:p>
            <a:r>
              <a:rPr kumimoji="1" lang="en-US" altLang="ja-JP" sz="1200" b="1" kern="1200" dirty="0" smtClean="0">
                <a:solidFill>
                  <a:schemeClr val="tx1"/>
                </a:solidFill>
                <a:effectLst/>
                <a:latin typeface="+mn-lt"/>
                <a:ea typeface="+mn-ea"/>
                <a:cs typeface="+mn-cs"/>
              </a:rPr>
              <a:t>Now, This machine is the servomotor driven type.</a:t>
            </a:r>
            <a:endParaRPr kumimoji="1" lang="ja-JP" altLang="ja-JP" sz="1200" b="1"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used to produce this type by Friction driven but now we produce totally </a:t>
            </a:r>
            <a:r>
              <a:rPr kumimoji="1" lang="en-US" altLang="ja-JP" sz="1200" b="1" kern="1200" dirty="0" smtClean="0">
                <a:solidFill>
                  <a:schemeClr val="tx1"/>
                </a:solidFill>
                <a:effectLst/>
                <a:latin typeface="+mn-lt"/>
                <a:ea typeface="+mn-ea"/>
                <a:cs typeface="+mn-cs"/>
              </a:rPr>
              <a:t>Servo</a:t>
            </a:r>
            <a:r>
              <a:rPr kumimoji="1" lang="en-US" altLang="ja-JP" sz="1200" kern="1200" dirty="0" smtClean="0">
                <a:solidFill>
                  <a:schemeClr val="tx1"/>
                </a:solidFill>
                <a:effectLst/>
                <a:latin typeface="+mn-lt"/>
                <a:ea typeface="+mn-ea"/>
                <a:cs typeface="+mn-cs"/>
              </a:rPr>
              <a:t> type.</a:t>
            </a:r>
          </a:p>
          <a:p>
            <a:endParaRPr kumimoji="1" lang="en-US" altLang="ja-JP" dirty="0" smtClean="0"/>
          </a:p>
          <a:p>
            <a:r>
              <a:rPr kumimoji="1" lang="en-US" altLang="ja-JP" sz="1200" b="1" kern="1200" dirty="0" smtClean="0">
                <a:solidFill>
                  <a:schemeClr val="tx1"/>
                </a:solidFill>
                <a:effectLst/>
                <a:latin typeface="+mn-lt"/>
                <a:ea typeface="+mn-ea"/>
                <a:cs typeface="+mn-cs"/>
              </a:rPr>
              <a:t>Forming program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You can program all values and functions on the touch Screen.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 is easy and clear.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device has large memory space. Over 200 forging ITEMS can be kept.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So after the trial forge, you can send forging function data to memory part.</a:t>
            </a:r>
          </a:p>
          <a:p>
            <a:endParaRPr kumimoji="1" lang="en-US"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Automation</a:t>
            </a:r>
            <a:endParaRPr kumimoji="1" lang="ja-JP" altLang="ja-JP"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Screw press can be installed into the complete automatic line and still absolutely no skill is required for manual operation.</a:t>
            </a:r>
            <a:endParaRPr kumimoji="1" lang="ja-JP" altLang="en-US" dirty="0" smtClean="0"/>
          </a:p>
          <a:p>
            <a:endParaRPr kumimoji="1" lang="en-US"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Almost maintenance free and low machine cost.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System has been changed to Servo motor driven type, this machine doesn't have clutch and brake which need maintenance replacement.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machine has simple structure, so machine price becomes almost half to compare with Mechanical Upsetting machine.</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This machine saves a lot of electric energy.</a:t>
            </a:r>
            <a:endParaRPr kumimoji="1" lang="ja-JP" altLang="ja-JP" sz="1200" b="1"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After every strokes, servo motors themselves stop Ram at the initial position.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So there are no friction mechanical brakes to stop the ram.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 addition to this, During Ram speed down and stop, servo motors regenerate electricity power and push back to the factory.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Moreover, there's no consumption of compressed air never after morning charge.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From these points, this machine saves Electric energy from 30% to 50%  comparing with the Friction driven type, in the past.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p>
          <a:p>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11</a:t>
            </a:fld>
            <a:endParaRPr kumimoji="1" lang="ja-JP" altLang="en-US"/>
          </a:p>
        </p:txBody>
      </p:sp>
    </p:spTree>
    <p:extLst>
      <p:ext uri="{BB962C8B-B14F-4D97-AF65-F5344CB8AC3E}">
        <p14:creationId xmlns:p14="http://schemas.microsoft.com/office/powerpoint/2010/main" val="3242150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Next,</a:t>
            </a:r>
            <a:r>
              <a:rPr kumimoji="1" lang="en-US" altLang="ja-JP" baseline="0" dirty="0" smtClean="0"/>
              <a:t> I introduce our unique screw press.</a:t>
            </a:r>
          </a:p>
          <a:p>
            <a:r>
              <a:rPr kumimoji="1" lang="en-US" altLang="ja-JP" baseline="0" dirty="0" smtClean="0"/>
              <a:t>The name is vertical </a:t>
            </a:r>
            <a:r>
              <a:rPr kumimoji="1" lang="en-US" altLang="ja-JP" baseline="0" dirty="0" err="1" smtClean="0"/>
              <a:t>upsetter</a:t>
            </a:r>
            <a:r>
              <a:rPr kumimoji="1" lang="en-US" altLang="ja-JP" baseline="0"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12</a:t>
            </a:fld>
            <a:endParaRPr kumimoji="1" lang="ja-JP" altLang="en-US"/>
          </a:p>
        </p:txBody>
      </p:sp>
    </p:spTree>
    <p:extLst>
      <p:ext uri="{BB962C8B-B14F-4D97-AF65-F5344CB8AC3E}">
        <p14:creationId xmlns:p14="http://schemas.microsoft.com/office/powerpoint/2010/main" val="2837524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a:t>
            </a:r>
            <a:r>
              <a:rPr kumimoji="1" lang="en-US" altLang="ja-JP" baseline="0" dirty="0" smtClean="0"/>
              <a:t> show you </a:t>
            </a:r>
            <a:r>
              <a:rPr kumimoji="1" lang="en-US" altLang="ja-JP" dirty="0" smtClean="0"/>
              <a:t>Upsetting items</a:t>
            </a:r>
            <a:r>
              <a:rPr kumimoji="1" lang="en-US" altLang="ja-JP" baseline="0" dirty="0" smtClean="0"/>
              <a:t> made by screw press.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Upset forging is the deformation process, to deform shaft end enlarge. Such as Bolt head.</a:t>
            </a:r>
            <a:endParaRPr kumimoji="1" lang="ja-JP" altLang="ja-JP" sz="1200" kern="1200" dirty="0" smtClean="0">
              <a:solidFill>
                <a:schemeClr val="tx1"/>
              </a:solidFill>
              <a:effectLst/>
              <a:latin typeface="+mn-lt"/>
              <a:ea typeface="+mn-ea"/>
              <a:cs typeface="+mn-cs"/>
            </a:endParaRPr>
          </a:p>
          <a:p>
            <a:endParaRPr kumimoji="1" lang="en-US" altLang="ja-JP" baseline="0" dirty="0" smtClean="0"/>
          </a:p>
          <a:p>
            <a:r>
              <a:rPr kumimoji="1" lang="en-US" altLang="ja-JP" baseline="0" dirty="0" smtClean="0"/>
              <a:t>Rear axle shaft; </a:t>
            </a:r>
            <a:r>
              <a:rPr kumimoji="1" lang="ja-JP" altLang="en-US" baseline="0" dirty="0" smtClean="0"/>
              <a:t>　</a:t>
            </a:r>
            <a:r>
              <a:rPr kumimoji="1" lang="en-US" altLang="ja-JP" baseline="0" dirty="0" smtClean="0"/>
              <a:t>Head diameter is 180mm, made by 1250ton press(ZES(GFH)).</a:t>
            </a:r>
          </a:p>
          <a:p>
            <a:r>
              <a:rPr kumimoji="1" lang="en-US" altLang="ja-JP" baseline="0" dirty="0" smtClean="0"/>
              <a:t>Half crank for bicycle; 600ton press(ZES) by 2 processes</a:t>
            </a:r>
          </a:p>
          <a:p>
            <a:r>
              <a:rPr kumimoji="1" lang="en-US" altLang="ja-JP" baseline="0" dirty="0" smtClean="0"/>
              <a:t>Gear blank; 600 ton press (VES) by 3 process</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13</a:t>
            </a:fld>
            <a:endParaRPr kumimoji="1" lang="ja-JP" altLang="en-US"/>
          </a:p>
        </p:txBody>
      </p:sp>
    </p:spTree>
    <p:extLst>
      <p:ext uri="{BB962C8B-B14F-4D97-AF65-F5344CB8AC3E}">
        <p14:creationId xmlns:p14="http://schemas.microsoft.com/office/powerpoint/2010/main" val="2381124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So, What</a:t>
            </a:r>
            <a:r>
              <a:rPr kumimoji="1" lang="en-US" altLang="ja-JP" baseline="0" dirty="0" smtClean="0"/>
              <a:t> are the matters of upset forging?</a:t>
            </a:r>
          </a:p>
          <a:p>
            <a:endParaRPr kumimoji="1" lang="en-US" altLang="ja-JP" baseline="0" dirty="0" smtClean="0"/>
          </a:p>
          <a:p>
            <a:r>
              <a:rPr kumimoji="1" lang="en-US" altLang="ja-JP" baseline="0" dirty="0" smtClean="0"/>
              <a:t>longer material</a:t>
            </a:r>
          </a:p>
          <a:p>
            <a:r>
              <a:rPr kumimoji="1" lang="en-US" altLang="ja-JP" baseline="0" dirty="0" smtClean="0"/>
              <a:t>No buckling</a:t>
            </a:r>
          </a:p>
          <a:p>
            <a:r>
              <a:rPr kumimoji="1" lang="en-US" altLang="ja-JP" baseline="0" dirty="0" smtClean="0"/>
              <a:t>No vertical fin coming.</a:t>
            </a:r>
          </a:p>
          <a:p>
            <a:endParaRPr kumimoji="1" lang="en-US" altLang="ja-JP" baseline="0" dirty="0" smtClean="0"/>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14</a:t>
            </a:fld>
            <a:endParaRPr kumimoji="1" lang="ja-JP" altLang="en-US"/>
          </a:p>
        </p:txBody>
      </p:sp>
    </p:spTree>
    <p:extLst>
      <p:ext uri="{BB962C8B-B14F-4D97-AF65-F5344CB8AC3E}">
        <p14:creationId xmlns:p14="http://schemas.microsoft.com/office/powerpoint/2010/main" val="41403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As solution</a:t>
            </a:r>
            <a:r>
              <a:rPr kumimoji="1" lang="en-US" altLang="ja-JP" sz="1200" b="1" kern="1200" baseline="0" dirty="0" smtClean="0">
                <a:solidFill>
                  <a:schemeClr val="tx1"/>
                </a:solidFill>
                <a:effectLst/>
                <a:latin typeface="+mn-lt"/>
                <a:ea typeface="+mn-ea"/>
                <a:cs typeface="+mn-cs"/>
              </a:rPr>
              <a:t> for</a:t>
            </a:r>
            <a:r>
              <a:rPr kumimoji="1" lang="en-US" altLang="ja-JP" sz="1200" b="1" kern="1200" dirty="0" smtClean="0">
                <a:solidFill>
                  <a:schemeClr val="tx1"/>
                </a:solidFill>
                <a:effectLst/>
                <a:latin typeface="+mn-lt"/>
                <a:ea typeface="+mn-ea"/>
                <a:cs typeface="+mn-cs"/>
              </a:rPr>
              <a:t> these matters,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smtClean="0">
                <a:solidFill>
                  <a:schemeClr val="tx1"/>
                </a:solidFill>
                <a:effectLst/>
                <a:latin typeface="+mn-lt"/>
                <a:ea typeface="+mn-ea"/>
                <a:cs typeface="+mn-cs"/>
              </a:rPr>
              <a:t>ENOMOTO’s vertical</a:t>
            </a:r>
            <a:r>
              <a:rPr kumimoji="1" lang="en-US" altLang="ja-JP" sz="1200" b="1" kern="1200" baseline="0" dirty="0" smtClean="0">
                <a:solidFill>
                  <a:schemeClr val="tx1"/>
                </a:solidFill>
                <a:effectLst/>
                <a:latin typeface="+mn-lt"/>
                <a:ea typeface="+mn-ea"/>
                <a:cs typeface="+mn-cs"/>
              </a:rPr>
              <a:t> </a:t>
            </a:r>
            <a:r>
              <a:rPr kumimoji="1" lang="en-US" altLang="ja-JP" sz="1200" b="1" kern="1200" baseline="0" dirty="0" err="1" smtClean="0">
                <a:solidFill>
                  <a:schemeClr val="tx1"/>
                </a:solidFill>
                <a:effectLst/>
                <a:latin typeface="+mn-lt"/>
                <a:ea typeface="+mn-ea"/>
                <a:cs typeface="+mn-cs"/>
              </a:rPr>
              <a:t>upsetter</a:t>
            </a:r>
            <a:r>
              <a:rPr kumimoji="1" lang="en-US" altLang="ja-JP" sz="1200" b="1" kern="1200" baseline="0" dirty="0" smtClean="0">
                <a:solidFill>
                  <a:schemeClr val="tx1"/>
                </a:solidFill>
                <a:effectLst/>
                <a:latin typeface="+mn-lt"/>
                <a:ea typeface="+mn-ea"/>
                <a:cs typeface="+mn-cs"/>
              </a:rPr>
              <a:t>, </a:t>
            </a:r>
            <a:r>
              <a:rPr kumimoji="1" lang="en-US" altLang="ja-JP" sz="1200" b="0" kern="1200" baseline="0" dirty="0" smtClean="0">
                <a:solidFill>
                  <a:schemeClr val="tx1"/>
                </a:solidFill>
                <a:effectLst/>
                <a:latin typeface="+mn-lt"/>
                <a:ea typeface="+mn-ea"/>
                <a:cs typeface="+mn-cs"/>
              </a:rPr>
              <a:t>t</a:t>
            </a:r>
            <a:r>
              <a:rPr kumimoji="1" lang="en-US" altLang="ja-JP" sz="1200" kern="1200" dirty="0" smtClean="0">
                <a:solidFill>
                  <a:schemeClr val="tx1"/>
                </a:solidFill>
                <a:effectLst/>
                <a:latin typeface="+mn-lt"/>
                <a:ea typeface="+mn-ea"/>
                <a:cs typeface="+mn-cs"/>
              </a:rPr>
              <a:t>his machine is specialized for Upset forging.</a:t>
            </a:r>
            <a:endParaRPr kumimoji="1" lang="ja-JP" altLang="ja-JP" sz="1200" kern="1200" dirty="0" smtClean="0">
              <a:solidFill>
                <a:schemeClr val="tx1"/>
              </a:solidFill>
              <a:effectLst/>
              <a:latin typeface="+mn-lt"/>
              <a:ea typeface="+mn-ea"/>
              <a:cs typeface="+mn-cs"/>
            </a:endParaRPr>
          </a:p>
          <a:p>
            <a:r>
              <a:rPr kumimoji="1" lang="en-US" altLang="ja-JP" sz="1200" b="1" kern="1200" baseline="0" dirty="0" smtClean="0">
                <a:solidFill>
                  <a:schemeClr val="tx1"/>
                </a:solidFill>
                <a:effectLst/>
                <a:latin typeface="+mn-lt"/>
                <a:ea typeface="+mn-ea"/>
                <a:cs typeface="+mn-cs"/>
              </a:rPr>
              <a:t>Vertical </a:t>
            </a:r>
            <a:r>
              <a:rPr kumimoji="1" lang="en-US" altLang="ja-JP" sz="1200" b="1" kern="1200" baseline="0" dirty="0" err="1" smtClean="0">
                <a:solidFill>
                  <a:schemeClr val="tx1"/>
                </a:solidFill>
                <a:effectLst/>
                <a:latin typeface="+mn-lt"/>
                <a:ea typeface="+mn-ea"/>
                <a:cs typeface="+mn-cs"/>
              </a:rPr>
              <a:t>upsetter</a:t>
            </a:r>
            <a:r>
              <a:rPr kumimoji="1" lang="en-US" altLang="ja-JP" sz="1200" b="1" kern="1200" baseline="0" dirty="0" smtClean="0">
                <a:solidFill>
                  <a:schemeClr val="tx1"/>
                </a:solidFill>
                <a:effectLst/>
                <a:latin typeface="+mn-lt"/>
                <a:ea typeface="+mn-ea"/>
                <a:cs typeface="+mn-cs"/>
              </a:rPr>
              <a:t> has unique mechanism.</a:t>
            </a:r>
            <a:endParaRPr kumimoji="1" lang="en-US" altLang="ja-JP" sz="1200" b="1" kern="1200" dirty="0" smtClean="0">
              <a:solidFill>
                <a:schemeClr val="tx1"/>
              </a:solidFill>
              <a:effectLst/>
              <a:latin typeface="+mn-lt"/>
              <a:ea typeface="+mn-ea"/>
              <a:cs typeface="+mn-cs"/>
            </a:endParaRPr>
          </a:p>
          <a:p>
            <a:endParaRPr kumimoji="1" lang="en-US" altLang="ja-JP" sz="1200" b="1"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This is the picture of Vertical </a:t>
            </a:r>
            <a:r>
              <a:rPr kumimoji="1" lang="en-US" altLang="ja-JP" sz="1200" b="1" kern="1200" dirty="0" err="1" smtClean="0">
                <a:solidFill>
                  <a:schemeClr val="tx1"/>
                </a:solidFill>
                <a:effectLst/>
                <a:latin typeface="+mn-lt"/>
                <a:ea typeface="+mn-ea"/>
                <a:cs typeface="+mn-cs"/>
              </a:rPr>
              <a:t>Upsetter</a:t>
            </a:r>
            <a:r>
              <a:rPr kumimoji="1" lang="en-US" altLang="ja-JP" sz="1200" b="1" kern="1200" dirty="0" smtClean="0">
                <a:solidFill>
                  <a:schemeClr val="tx1"/>
                </a:solidFill>
                <a:effectLst/>
                <a:latin typeface="+mn-lt"/>
                <a:ea typeface="+mn-ea"/>
                <a:cs typeface="+mn-cs"/>
              </a:rPr>
              <a:t> Servo Screw Press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Slide</a:t>
            </a:r>
            <a:r>
              <a:rPr kumimoji="1" lang="en-US" altLang="ja-JP" sz="1200" kern="1200" baseline="0" dirty="0" smtClean="0">
                <a:solidFill>
                  <a:schemeClr val="tx1"/>
                </a:solidFill>
                <a:effectLst/>
                <a:latin typeface="+mn-lt"/>
                <a:ea typeface="+mn-ea"/>
                <a:cs typeface="+mn-cs"/>
              </a:rPr>
              <a:t> goes up and forges.</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15</a:t>
            </a:fld>
            <a:endParaRPr kumimoji="1" lang="ja-JP" altLang="en-US"/>
          </a:p>
        </p:txBody>
      </p:sp>
    </p:spTree>
    <p:extLst>
      <p:ext uri="{BB962C8B-B14F-4D97-AF65-F5344CB8AC3E}">
        <p14:creationId xmlns:p14="http://schemas.microsoft.com/office/powerpoint/2010/main" val="3979817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Longer material</a:t>
            </a:r>
          </a:p>
          <a:p>
            <a:r>
              <a:rPr kumimoji="1" lang="en-US" altLang="ja-JP" sz="1200" kern="1200" dirty="0" smtClean="0">
                <a:solidFill>
                  <a:schemeClr val="tx1"/>
                </a:solidFill>
                <a:effectLst/>
                <a:latin typeface="+mn-lt"/>
                <a:ea typeface="+mn-ea"/>
                <a:cs typeface="+mn-cs"/>
              </a:rPr>
              <a:t>This structure enables to insert very long RAW material</a:t>
            </a:r>
            <a:r>
              <a:rPr kumimoji="1" lang="en-US" altLang="ja-JP" sz="1200" kern="1200" baseline="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material is mainly steel and diameter is almost 100mm, length is maximum 1meter.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Of course, over this size can be acceptable by the special design machine.</a:t>
            </a:r>
            <a:endParaRPr kumimoji="1" lang="ja-JP" altLang="ja-JP" sz="1200" kern="1200" dirty="0" smtClean="0">
              <a:solidFill>
                <a:schemeClr val="tx1"/>
              </a:solidFill>
              <a:effectLst/>
              <a:latin typeface="+mn-lt"/>
              <a:ea typeface="+mn-ea"/>
              <a:cs typeface="+mn-cs"/>
            </a:endParaRPr>
          </a:p>
          <a:p>
            <a:endParaRPr kumimoji="1" lang="en-US" altLang="ja-JP" sz="1200" b="1"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Prevention of buckling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Simply speaking, the upset forming is the</a:t>
            </a:r>
            <a:r>
              <a:rPr kumimoji="1" lang="en-US" altLang="ja-JP" sz="1200" b="1" kern="1200" dirty="0" smtClean="0">
                <a:solidFill>
                  <a:schemeClr val="tx1"/>
                </a:solidFill>
                <a:effectLst/>
                <a:latin typeface="+mn-lt"/>
                <a:ea typeface="+mn-ea"/>
                <a:cs typeface="+mn-cs"/>
              </a:rPr>
              <a:t> fight </a:t>
            </a:r>
            <a:r>
              <a:rPr kumimoji="1" lang="en-US" altLang="ja-JP" sz="1200" kern="1200" dirty="0" smtClean="0">
                <a:solidFill>
                  <a:schemeClr val="tx1"/>
                </a:solidFill>
                <a:effectLst/>
                <a:latin typeface="+mn-lt"/>
                <a:ea typeface="+mn-ea"/>
                <a:cs typeface="+mn-cs"/>
              </a:rPr>
              <a:t>with the buckling.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forming is the process of hitting one side of the shaft item, step by step and requires to do plastic deformation by </a:t>
            </a:r>
            <a:r>
              <a:rPr kumimoji="1" lang="en-US" altLang="ja-JP" sz="1200" b="1" u="sng" kern="1200" dirty="0" smtClean="0">
                <a:solidFill>
                  <a:schemeClr val="tx1"/>
                </a:solidFill>
                <a:effectLst/>
                <a:latin typeface="+mn-lt"/>
                <a:ea typeface="+mn-ea"/>
                <a:cs typeface="+mn-cs"/>
              </a:rPr>
              <a:t>incremental </a:t>
            </a:r>
            <a:r>
              <a:rPr kumimoji="1" lang="en-US" altLang="ja-JP" sz="1200" kern="1200" dirty="0" smtClean="0">
                <a:solidFill>
                  <a:schemeClr val="tx1"/>
                </a:solidFill>
                <a:effectLst/>
                <a:latin typeface="+mn-lt"/>
                <a:ea typeface="+mn-ea"/>
                <a:cs typeface="+mn-cs"/>
              </a:rPr>
              <a:t>forging with free from the buckling problem.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As the solution for the buckling, </a:t>
            </a:r>
            <a:r>
              <a:rPr kumimoji="1" lang="en-US" altLang="ja-JP" sz="1200" b="1" kern="1200" dirty="0" smtClean="0">
                <a:solidFill>
                  <a:schemeClr val="tx1"/>
                </a:solidFill>
                <a:effectLst/>
                <a:latin typeface="+mn-lt"/>
                <a:ea typeface="+mn-ea"/>
                <a:cs typeface="+mn-cs"/>
              </a:rPr>
              <a:t>this machine can set each Power Energy and Stroke Length for 1st, 2nd and 3rd steps as you like.</a:t>
            </a:r>
            <a:r>
              <a:rPr kumimoji="1" lang="en-US" altLang="ja-JP" sz="1200" kern="1200" dirty="0" smtClean="0">
                <a:solidFill>
                  <a:schemeClr val="tx1"/>
                </a:solidFill>
                <a:effectLst/>
                <a:latin typeface="+mn-lt"/>
                <a:ea typeface="+mn-ea"/>
                <a:cs typeface="+mn-cs"/>
              </a:rPr>
              <a:t> </a:t>
            </a:r>
          </a:p>
          <a:p>
            <a:r>
              <a:rPr kumimoji="1" lang="en-US" altLang="ja-JP" sz="1200" b="1" kern="1200" dirty="0" smtClean="0">
                <a:solidFill>
                  <a:schemeClr val="tx1"/>
                </a:solidFill>
                <a:effectLst/>
                <a:latin typeface="+mn-lt"/>
                <a:ea typeface="+mn-ea"/>
                <a:cs typeface="+mn-cs"/>
              </a:rPr>
              <a:t>Because this machine is different from Crank press, there is no Lower dead point</a:t>
            </a:r>
            <a:r>
              <a:rPr kumimoji="1" lang="en-US" altLang="ja-JP" sz="1200" b="1" kern="1200" baseline="0" dirty="0" smtClean="0">
                <a:solidFill>
                  <a:schemeClr val="tx1"/>
                </a:solidFill>
                <a:effectLst/>
                <a:latin typeface="+mn-lt"/>
                <a:ea typeface="+mn-ea"/>
                <a:cs typeface="+mn-cs"/>
              </a:rPr>
              <a:t> . So different position forging, different load energy possible.</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There are 2 to 3 upper Dies, changing automatically in every strokes. You can set values on the touch screen.</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No vertical fin</a:t>
            </a:r>
            <a:endParaRPr kumimoji="1" lang="ja-JP" altLang="ja-JP" sz="1200" b="1"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Basically, Mechanical </a:t>
            </a:r>
            <a:r>
              <a:rPr kumimoji="1" lang="en-US" altLang="ja-JP" sz="1200" kern="1200" dirty="0" err="1" smtClean="0">
                <a:solidFill>
                  <a:schemeClr val="tx1"/>
                </a:solidFill>
                <a:effectLst/>
                <a:latin typeface="+mn-lt"/>
                <a:ea typeface="+mn-ea"/>
                <a:cs typeface="+mn-cs"/>
              </a:rPr>
              <a:t>upsetter</a:t>
            </a:r>
            <a:r>
              <a:rPr kumimoji="1" lang="en-US" altLang="ja-JP" sz="1200" kern="1200" dirty="0" smtClean="0">
                <a:solidFill>
                  <a:schemeClr val="tx1"/>
                </a:solidFill>
                <a:effectLst/>
                <a:latin typeface="+mn-lt"/>
                <a:ea typeface="+mn-ea"/>
                <a:cs typeface="+mn-cs"/>
              </a:rPr>
              <a:t> requires </a:t>
            </a:r>
            <a:r>
              <a:rPr kumimoji="1" lang="en-US" altLang="ja-JP" sz="1200" b="1" kern="1200" dirty="0" smtClean="0">
                <a:solidFill>
                  <a:schemeClr val="tx1"/>
                </a:solidFill>
                <a:effectLst/>
                <a:latin typeface="+mn-lt"/>
                <a:ea typeface="+mn-ea"/>
                <a:cs typeface="+mn-cs"/>
              </a:rPr>
              <a:t>Divided</a:t>
            </a:r>
            <a:r>
              <a:rPr kumimoji="1" lang="en-US" altLang="ja-JP" sz="1200" kern="1200" dirty="0" smtClean="0">
                <a:solidFill>
                  <a:schemeClr val="tx1"/>
                </a:solidFill>
                <a:effectLst/>
                <a:latin typeface="+mn-lt"/>
                <a:ea typeface="+mn-ea"/>
                <a:cs typeface="+mn-cs"/>
              </a:rPr>
              <a:t> Die to insert and take out RAW material. It requires transfers, maximally </a:t>
            </a:r>
            <a:r>
              <a:rPr kumimoji="1" lang="en-US" altLang="ja-JP" sz="1200" b="1" kern="1200" dirty="0" smtClean="0">
                <a:solidFill>
                  <a:schemeClr val="tx1"/>
                </a:solidFill>
                <a:effectLst/>
                <a:latin typeface="+mn-lt"/>
                <a:ea typeface="+mn-ea"/>
                <a:cs typeface="+mn-cs"/>
              </a:rPr>
              <a:t>five</a:t>
            </a:r>
            <a:r>
              <a:rPr kumimoji="1" lang="en-US" altLang="ja-JP" sz="1200" kern="1200" dirty="0" smtClean="0">
                <a:solidFill>
                  <a:schemeClr val="tx1"/>
                </a:solidFill>
                <a:effectLst/>
                <a:latin typeface="+mn-lt"/>
                <a:ea typeface="+mn-ea"/>
                <a:cs typeface="+mn-cs"/>
              </a:rPr>
              <a:t> positions. </a:t>
            </a:r>
          </a:p>
          <a:p>
            <a:r>
              <a:rPr kumimoji="1" lang="en-US" altLang="ja-JP" sz="1200" kern="1200" dirty="0" smtClean="0">
                <a:solidFill>
                  <a:schemeClr val="tx1"/>
                </a:solidFill>
                <a:effectLst/>
                <a:latin typeface="+mn-lt"/>
                <a:ea typeface="+mn-ea"/>
                <a:cs typeface="+mn-cs"/>
              </a:rPr>
              <a:t>But vertical </a:t>
            </a:r>
            <a:r>
              <a:rPr kumimoji="1" lang="en-US" altLang="ja-JP" sz="1200" kern="1200" dirty="0" err="1" smtClean="0">
                <a:solidFill>
                  <a:schemeClr val="tx1"/>
                </a:solidFill>
                <a:effectLst/>
                <a:latin typeface="+mn-lt"/>
                <a:ea typeface="+mn-ea"/>
                <a:cs typeface="+mn-cs"/>
              </a:rPr>
              <a:t>upsetter</a:t>
            </a:r>
            <a:r>
              <a:rPr kumimoji="1" lang="en-US" altLang="ja-JP" sz="1200" kern="1200" dirty="0" smtClean="0">
                <a:solidFill>
                  <a:schemeClr val="tx1"/>
                </a:solidFill>
                <a:effectLst/>
                <a:latin typeface="+mn-lt"/>
                <a:ea typeface="+mn-ea"/>
                <a:cs typeface="+mn-cs"/>
              </a:rPr>
              <a:t>, upper Dies are maximum </a:t>
            </a:r>
            <a:r>
              <a:rPr kumimoji="1" lang="en-US" altLang="ja-JP" sz="1200" b="1" kern="1200" dirty="0" smtClean="0">
                <a:solidFill>
                  <a:schemeClr val="tx1"/>
                </a:solidFill>
                <a:effectLst/>
                <a:latin typeface="+mn-lt"/>
                <a:ea typeface="+mn-ea"/>
                <a:cs typeface="+mn-cs"/>
              </a:rPr>
              <a:t>3</a:t>
            </a:r>
            <a:r>
              <a:rPr kumimoji="1" lang="en-US" altLang="ja-JP" sz="1200" kern="1200" dirty="0" smtClean="0">
                <a:solidFill>
                  <a:schemeClr val="tx1"/>
                </a:solidFill>
                <a:effectLst/>
                <a:latin typeface="+mn-lt"/>
                <a:ea typeface="+mn-ea"/>
                <a:cs typeface="+mn-cs"/>
              </a:rPr>
              <a:t>, shifting automatically and lower dies is just 1.</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Then, there's no need to divide the Die into halves.</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And more, because of this, forging item does NOT have outer coming longitudinal FIN.</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sz="1200" b="1" kern="1200" dirty="0" smtClean="0">
                <a:solidFill>
                  <a:schemeClr val="tx1"/>
                </a:solidFill>
                <a:effectLst/>
                <a:latin typeface="+mn-lt"/>
                <a:ea typeface="+mn-ea"/>
                <a:cs typeface="+mn-cs"/>
              </a:rPr>
              <a:t>No transfer device require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After inserting the raw material, the press starts the strokes by the signal from the operator or auto devices such as robot.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Then the machine finishes the process by 1st, 2nd and 3rd strokes completely and automatically.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So there’s no need to use complicated, expensive transfer devices.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Of course, it makes Forging process time shorter.</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Moreover, You </a:t>
            </a:r>
            <a:r>
              <a:rPr kumimoji="1" lang="en-US" altLang="ja-JP" sz="1200" b="1" kern="1200" dirty="0" smtClean="0">
                <a:solidFill>
                  <a:schemeClr val="tx1"/>
                </a:solidFill>
                <a:effectLst/>
                <a:latin typeface="+mn-lt"/>
                <a:ea typeface="+mn-ea"/>
                <a:cs typeface="+mn-cs"/>
              </a:rPr>
              <a:t>can freely modify and re-sink</a:t>
            </a:r>
            <a:r>
              <a:rPr kumimoji="1" lang="en-US" altLang="ja-JP" sz="1200" kern="1200" dirty="0" smtClean="0">
                <a:solidFill>
                  <a:schemeClr val="tx1"/>
                </a:solidFill>
                <a:effectLst/>
                <a:latin typeface="+mn-lt"/>
                <a:ea typeface="+mn-ea"/>
                <a:cs typeface="+mn-cs"/>
              </a:rPr>
              <a:t> all Dies respectively.</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Raw material adjustment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During the trial forging, top end of raw material position requires slight adjustment, like,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to move down the raw material a little,,,,,  because there are too much outer fin there.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or to move up the raw material a little,,,,,  because there's some unfilled.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machine has the </a:t>
            </a:r>
            <a:r>
              <a:rPr kumimoji="1" lang="en-US" altLang="ja-JP" sz="1200" b="1" kern="1200" dirty="0" smtClean="0">
                <a:solidFill>
                  <a:schemeClr val="tx1"/>
                </a:solidFill>
                <a:effectLst/>
                <a:latin typeface="+mn-lt"/>
                <a:ea typeface="+mn-ea"/>
                <a:cs typeface="+mn-cs"/>
              </a:rPr>
              <a:t>adjustment CAP NUT</a:t>
            </a:r>
            <a:r>
              <a:rPr kumimoji="1" lang="en-US" altLang="ja-JP" sz="1200" kern="1200" dirty="0" smtClean="0">
                <a:solidFill>
                  <a:schemeClr val="tx1"/>
                </a:solidFill>
                <a:effectLst/>
                <a:latin typeface="+mn-lt"/>
                <a:ea typeface="+mn-ea"/>
                <a:cs typeface="+mn-cs"/>
              </a:rPr>
              <a:t> in bottom part to adjust top position of Raw material.</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 takes very short time for the adjustment. </a:t>
            </a:r>
          </a:p>
          <a:p>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Simple Knock Out</a:t>
            </a:r>
          </a:p>
          <a:p>
            <a:r>
              <a:rPr kumimoji="1" lang="en-US" altLang="ja-JP" sz="1200" kern="1200" dirty="0" smtClean="0">
                <a:solidFill>
                  <a:schemeClr val="tx1"/>
                </a:solidFill>
                <a:effectLst/>
                <a:latin typeface="+mn-lt"/>
                <a:ea typeface="+mn-ea"/>
                <a:cs typeface="+mn-cs"/>
              </a:rPr>
              <a:t>After forging, when the slide goes down, the forged item is Ejected by the knock out bar in bottom.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 is so simple structure, no needs of special mechanical Knock Out device or Hydraulic Knock Out device.</a:t>
            </a:r>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And design wise, machine height becomes lower.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Also Floor space becomes smaller.</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Vertical </a:t>
            </a:r>
            <a:r>
              <a:rPr kumimoji="1" lang="en-US" altLang="ja-JP" sz="1200" kern="1200" dirty="0" err="1" smtClean="0">
                <a:solidFill>
                  <a:schemeClr val="tx1"/>
                </a:solidFill>
                <a:effectLst/>
                <a:latin typeface="+mn-lt"/>
                <a:ea typeface="+mn-ea"/>
                <a:cs typeface="+mn-cs"/>
              </a:rPr>
              <a:t>upsetter</a:t>
            </a:r>
            <a:r>
              <a:rPr kumimoji="1" lang="en-US" altLang="ja-JP" sz="1200" kern="1200" dirty="0" smtClean="0">
                <a:solidFill>
                  <a:schemeClr val="tx1"/>
                </a:solidFill>
                <a:effectLst/>
                <a:latin typeface="+mn-lt"/>
                <a:ea typeface="+mn-ea"/>
                <a:cs typeface="+mn-cs"/>
              </a:rPr>
              <a:t>, operation and structure are</a:t>
            </a:r>
            <a:r>
              <a:rPr kumimoji="1" lang="en-US" altLang="ja-JP" sz="1200" kern="1200" baseline="0" dirty="0" smtClean="0">
                <a:solidFill>
                  <a:schemeClr val="tx1"/>
                </a:solidFill>
                <a:effectLst/>
                <a:latin typeface="+mn-lt"/>
                <a:ea typeface="+mn-ea"/>
                <a:cs typeface="+mn-cs"/>
              </a:rPr>
              <a:t> </a:t>
            </a:r>
            <a:r>
              <a:rPr kumimoji="1" lang="en-US" altLang="ja-JP" sz="1200" b="1" kern="1200" dirty="0" smtClean="0">
                <a:solidFill>
                  <a:schemeClr val="tx1"/>
                </a:solidFill>
                <a:effectLst/>
                <a:latin typeface="+mn-lt"/>
                <a:ea typeface="+mn-ea"/>
                <a:cs typeface="+mn-cs"/>
              </a:rPr>
              <a:t>simple</a:t>
            </a:r>
            <a:r>
              <a:rPr kumimoji="1" lang="en-US" altLang="ja-JP" sz="1200" kern="1200" dirty="0" smtClean="0">
                <a:solidFill>
                  <a:schemeClr val="tx1"/>
                </a:solidFill>
                <a:effectLst/>
                <a:latin typeface="+mn-lt"/>
                <a:ea typeface="+mn-ea"/>
                <a:cs typeface="+mn-cs"/>
              </a:rPr>
              <a:t> and forging material is </a:t>
            </a:r>
            <a:r>
              <a:rPr kumimoji="1" lang="en-US" altLang="ja-JP" sz="1200" b="1" kern="1200" dirty="0" smtClean="0">
                <a:solidFill>
                  <a:schemeClr val="tx1"/>
                </a:solidFill>
                <a:effectLst/>
                <a:latin typeface="+mn-lt"/>
                <a:ea typeface="+mn-ea"/>
                <a:cs typeface="+mn-cs"/>
              </a:rPr>
              <a:t>without vertical fin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b="1"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16</a:t>
            </a:fld>
            <a:endParaRPr kumimoji="1" lang="ja-JP" altLang="en-US"/>
          </a:p>
        </p:txBody>
      </p:sp>
    </p:spTree>
    <p:extLst>
      <p:ext uri="{BB962C8B-B14F-4D97-AF65-F5344CB8AC3E}">
        <p14:creationId xmlns:p14="http://schemas.microsoft.com/office/powerpoint/2010/main" val="1665519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one of</a:t>
            </a:r>
            <a:r>
              <a:rPr kumimoji="1" lang="en-US" altLang="ja-JP" baseline="0" dirty="0" smtClean="0"/>
              <a:t> Servo Screw Press, so of course basically servo merits are there</a:t>
            </a:r>
          </a:p>
          <a:p>
            <a:endParaRPr kumimoji="1" lang="en-US" altLang="ja-JP" baseline="0" dirty="0" smtClean="0"/>
          </a:p>
          <a:p>
            <a:pPr marL="0" indent="0">
              <a:buNone/>
            </a:pPr>
            <a:r>
              <a:rPr lang="en-US" altLang="ja-JP" dirty="0" smtClean="0"/>
              <a:t>AUTOMATION OK</a:t>
            </a:r>
          </a:p>
          <a:p>
            <a:pPr marL="0" indent="0">
              <a:buNone/>
            </a:pPr>
            <a:r>
              <a:rPr lang="en-US" altLang="ja-JP" dirty="0" smtClean="0"/>
              <a:t>HIGH SPEED, PRESITION FORGING</a:t>
            </a:r>
          </a:p>
          <a:p>
            <a:pPr marL="0" indent="0">
              <a:buNone/>
            </a:pPr>
            <a:r>
              <a:rPr lang="en-US" altLang="ja-JP" dirty="0" smtClean="0"/>
              <a:t>LESS MAINTENANCE</a:t>
            </a:r>
          </a:p>
          <a:p>
            <a:pPr marL="0" indent="0">
              <a:buNone/>
            </a:pPr>
            <a:r>
              <a:rPr lang="en-US" altLang="ja-JP" dirty="0" smtClean="0"/>
              <a:t>SAVE ENERGY</a:t>
            </a:r>
          </a:p>
          <a:p>
            <a:pPr marL="0" indent="0">
              <a:buNone/>
            </a:pPr>
            <a:endParaRPr kumimoji="1" lang="en-US" altLang="ja-JP" dirty="0" smtClean="0"/>
          </a:p>
          <a:p>
            <a:pPr marL="0" indent="0">
              <a:buNone/>
            </a:pPr>
            <a:r>
              <a:rPr lang="en-US" altLang="ja-JP" dirty="0" smtClean="0"/>
              <a:t>Initial cost is much lower than the horizontal </a:t>
            </a:r>
            <a:r>
              <a:rPr lang="en-US" altLang="ja-JP" dirty="0" err="1" smtClean="0"/>
              <a:t>upsetter</a:t>
            </a:r>
            <a:r>
              <a:rPr lang="en-US" altLang="ja-JP" dirty="0" smtClean="0"/>
              <a:t>.</a:t>
            </a:r>
            <a:endParaRPr kumimoji="1" lang="en-US" altLang="ja-JP" dirty="0" smtClean="0"/>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17</a:t>
            </a:fld>
            <a:endParaRPr kumimoji="1" lang="ja-JP" altLang="en-US"/>
          </a:p>
        </p:txBody>
      </p:sp>
    </p:spTree>
    <p:extLst>
      <p:ext uri="{BB962C8B-B14F-4D97-AF65-F5344CB8AC3E}">
        <p14:creationId xmlns:p14="http://schemas.microsoft.com/office/powerpoint/2010/main" val="299174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a:t>
            </a:r>
            <a:r>
              <a:rPr kumimoji="1" lang="en-US" altLang="ja-JP" baseline="0" dirty="0" smtClean="0"/>
              <a:t> you’ve got what’s the screw press, what’s vertical </a:t>
            </a:r>
            <a:r>
              <a:rPr kumimoji="1" lang="en-US" altLang="ja-JP" baseline="0" dirty="0" err="1" smtClean="0"/>
              <a:t>upsetter</a:t>
            </a:r>
            <a:r>
              <a:rPr kumimoji="1" lang="en-US" altLang="ja-JP" baseline="0" dirty="0" smtClean="0"/>
              <a:t> and its merits.</a:t>
            </a:r>
          </a:p>
          <a:p>
            <a:endParaRPr kumimoji="1" lang="en-US" altLang="ja-JP" baseline="0" dirty="0" smtClean="0"/>
          </a:p>
          <a:p>
            <a:r>
              <a:rPr kumimoji="1" lang="en-US" altLang="ja-JP" baseline="0" dirty="0" smtClean="0"/>
              <a:t>We produce vertical </a:t>
            </a:r>
            <a:r>
              <a:rPr kumimoji="1" lang="en-US" altLang="ja-JP" baseline="0" dirty="0" err="1" smtClean="0"/>
              <a:t>upsetter</a:t>
            </a:r>
            <a:r>
              <a:rPr kumimoji="1" lang="en-US" altLang="ja-JP" baseline="0" dirty="0" smtClean="0"/>
              <a:t> named VES series, from 100 – 1600 ton.</a:t>
            </a:r>
          </a:p>
          <a:p>
            <a:r>
              <a:rPr kumimoji="1" lang="en-US" altLang="ja-JP" baseline="0" dirty="0" smtClean="0"/>
              <a:t>Diameter of material is </a:t>
            </a:r>
            <a:r>
              <a:rPr kumimoji="1" lang="en-US" altLang="ja-JP" baseline="0" dirty="0" err="1" smtClean="0"/>
              <a:t>maximam</a:t>
            </a:r>
            <a:r>
              <a:rPr kumimoji="1" lang="en-US" altLang="ja-JP" baseline="0" dirty="0" smtClean="0"/>
              <a:t> 100mm.</a:t>
            </a:r>
          </a:p>
          <a:p>
            <a:r>
              <a:rPr kumimoji="1" lang="en-US" altLang="ja-JP" baseline="0" dirty="0" smtClean="0"/>
              <a:t>Length of material is </a:t>
            </a:r>
            <a:r>
              <a:rPr kumimoji="1" lang="en-US" altLang="ja-JP" baseline="0" dirty="0" err="1" smtClean="0"/>
              <a:t>maximam</a:t>
            </a:r>
            <a:r>
              <a:rPr kumimoji="1" lang="en-US" altLang="ja-JP" baseline="0" dirty="0" smtClean="0"/>
              <a:t> 1m.</a:t>
            </a:r>
          </a:p>
          <a:p>
            <a:endParaRPr kumimoji="1" lang="en-US" altLang="ja-JP" baseline="0" dirty="0" smtClean="0"/>
          </a:p>
          <a:p>
            <a:r>
              <a:rPr kumimoji="1" lang="en-US" altLang="ja-JP" baseline="0" dirty="0" smtClean="0"/>
              <a:t>I show you some operating movies.</a:t>
            </a:r>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18</a:t>
            </a:fld>
            <a:endParaRPr kumimoji="1" lang="ja-JP" altLang="en-US"/>
          </a:p>
        </p:txBody>
      </p:sp>
    </p:spTree>
    <p:extLst>
      <p:ext uri="{BB962C8B-B14F-4D97-AF65-F5344CB8AC3E}">
        <p14:creationId xmlns:p14="http://schemas.microsoft.com/office/powerpoint/2010/main" val="3259778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movie at MF Tokyo 2011,</a:t>
            </a:r>
            <a:r>
              <a:rPr kumimoji="1" lang="en-US" altLang="ja-JP" baseline="0" dirty="0" smtClean="0"/>
              <a:t> exhibition in Tokyo 4 years ago.</a:t>
            </a:r>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19</a:t>
            </a:fld>
            <a:endParaRPr kumimoji="1" lang="ja-JP" altLang="en-US"/>
          </a:p>
        </p:txBody>
      </p:sp>
    </p:spTree>
    <p:extLst>
      <p:ext uri="{BB962C8B-B14F-4D97-AF65-F5344CB8AC3E}">
        <p14:creationId xmlns:p14="http://schemas.microsoft.com/office/powerpoint/2010/main" val="404940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a:t>
            </a:r>
            <a:r>
              <a:rPr kumimoji="1" lang="en-US" altLang="ja-JP" baseline="0" dirty="0" smtClean="0"/>
              <a:t> are today’s topics.</a:t>
            </a:r>
          </a:p>
          <a:p>
            <a:endParaRPr kumimoji="1" lang="en-US" altLang="ja-JP" baseline="0" dirty="0" smtClean="0"/>
          </a:p>
          <a:p>
            <a:r>
              <a:rPr kumimoji="1" lang="en-US" altLang="ja-JP" baseline="0" dirty="0" smtClean="0"/>
              <a:t>In advance, I’ll introduce our company.</a:t>
            </a:r>
          </a:p>
          <a:p>
            <a:endParaRPr kumimoji="1" lang="en-US" altLang="ja-JP" baseline="0" dirty="0" smtClean="0"/>
          </a:p>
          <a:p>
            <a:r>
              <a:rPr kumimoji="1" lang="en-US" altLang="ja-JP" baseline="0" dirty="0" smtClean="0"/>
              <a:t>Then, I introduce what is the screw press,</a:t>
            </a:r>
          </a:p>
          <a:p>
            <a:r>
              <a:rPr kumimoji="1" lang="en-US" altLang="ja-JP" baseline="0" dirty="0" smtClean="0"/>
              <a:t>Next, what is the vertical </a:t>
            </a:r>
            <a:r>
              <a:rPr kumimoji="1" lang="en-US" altLang="ja-JP" baseline="0" dirty="0" err="1" smtClean="0"/>
              <a:t>upsetter</a:t>
            </a:r>
            <a:r>
              <a:rPr kumimoji="1" lang="en-US" altLang="ja-JP" baseline="0" dirty="0" smtClean="0"/>
              <a:t>,</a:t>
            </a:r>
          </a:p>
          <a:p>
            <a:r>
              <a:rPr kumimoji="1" lang="en-US" altLang="ja-JP" baseline="0" dirty="0" smtClean="0"/>
              <a:t>Finally I let you know our booth information.</a:t>
            </a:r>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2</a:t>
            </a:fld>
            <a:endParaRPr kumimoji="1" lang="ja-JP" altLang="en-US"/>
          </a:p>
        </p:txBody>
      </p:sp>
    </p:spTree>
    <p:extLst>
      <p:ext uri="{BB962C8B-B14F-4D97-AF65-F5344CB8AC3E}">
        <p14:creationId xmlns:p14="http://schemas.microsoft.com/office/powerpoint/2010/main" val="3576656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movie</a:t>
            </a:r>
            <a:r>
              <a:rPr kumimoji="1" lang="en-US" altLang="ja-JP" baseline="0" dirty="0" smtClean="0"/>
              <a:t> of input shaft of gear mission.(</a:t>
            </a:r>
            <a:r>
              <a:rPr kumimoji="1" lang="en-US" altLang="ja-JP" baseline="0" dirty="0" err="1" smtClean="0"/>
              <a:t>tokai</a:t>
            </a:r>
            <a:r>
              <a:rPr kumimoji="1" lang="en-US" altLang="ja-JP" baseline="0" dirty="0" smtClean="0"/>
              <a:t>)</a:t>
            </a:r>
          </a:p>
          <a:p>
            <a:r>
              <a:rPr kumimoji="1" lang="en-US" altLang="ja-JP" baseline="0" dirty="0" smtClean="0"/>
              <a:t>600ton vertical </a:t>
            </a:r>
            <a:r>
              <a:rPr kumimoji="1" lang="en-US" altLang="ja-JP" baseline="0" dirty="0" err="1" smtClean="0"/>
              <a:t>upsetter</a:t>
            </a:r>
            <a:r>
              <a:rPr kumimoji="1" lang="en-US" altLang="ja-JP" baseline="0" dirty="0" smtClean="0"/>
              <a:t>.</a:t>
            </a:r>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20</a:t>
            </a:fld>
            <a:endParaRPr kumimoji="1" lang="ja-JP" altLang="en-US"/>
          </a:p>
        </p:txBody>
      </p:sp>
    </p:spTree>
    <p:extLst>
      <p:ext uri="{BB962C8B-B14F-4D97-AF65-F5344CB8AC3E}">
        <p14:creationId xmlns:p14="http://schemas.microsoft.com/office/powerpoint/2010/main" val="2089715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Thank you for your listening.</a:t>
            </a:r>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21</a:t>
            </a:fld>
            <a:endParaRPr kumimoji="1" lang="ja-JP" altLang="en-US"/>
          </a:p>
        </p:txBody>
      </p:sp>
    </p:spTree>
    <p:extLst>
      <p:ext uri="{BB962C8B-B14F-4D97-AF65-F5344CB8AC3E}">
        <p14:creationId xmlns:p14="http://schemas.microsoft.com/office/powerpoint/2010/main" val="71798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Our company</a:t>
            </a:r>
            <a:r>
              <a:rPr kumimoji="1" lang="en-US" altLang="ja-JP" baseline="0" dirty="0" smtClean="0"/>
              <a:t> locates Kanagawa prefecture in Japan, south Tokyo.</a:t>
            </a:r>
          </a:p>
          <a:p>
            <a:endParaRPr kumimoji="1" lang="en-US" altLang="ja-JP" baseline="0" dirty="0" smtClean="0"/>
          </a:p>
          <a:p>
            <a:r>
              <a:rPr kumimoji="1" lang="en-US" altLang="ja-JP" baseline="0" dirty="0" smtClean="0"/>
              <a:t>This is Tokyo, This is Toyota in Nagoya, Here, our Sagamihara city.</a:t>
            </a:r>
          </a:p>
          <a:p>
            <a:r>
              <a:rPr kumimoji="1" lang="en-US" altLang="ja-JP" baseline="0" dirty="0" smtClean="0"/>
              <a:t>Now it’s spring, final cherry blossom season.</a:t>
            </a:r>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3</a:t>
            </a:fld>
            <a:endParaRPr kumimoji="1" lang="ja-JP" altLang="en-US"/>
          </a:p>
        </p:txBody>
      </p:sp>
    </p:spTree>
    <p:extLst>
      <p:ext uri="{BB962C8B-B14F-4D97-AF65-F5344CB8AC3E}">
        <p14:creationId xmlns:p14="http://schemas.microsoft.com/office/powerpoint/2010/main" val="265642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a:t>
            </a:r>
            <a:r>
              <a:rPr kumimoji="1" lang="en-US" altLang="ja-JP" baseline="0" dirty="0" smtClean="0"/>
              <a:t> year our company are having 100</a:t>
            </a:r>
            <a:r>
              <a:rPr kumimoji="1" lang="en-US" altLang="ja-JP" baseline="30000" dirty="0" smtClean="0"/>
              <a:t>th</a:t>
            </a:r>
            <a:r>
              <a:rPr kumimoji="1" lang="en-US" altLang="ja-JP" baseline="0" dirty="0" smtClean="0"/>
              <a:t> anniversary.</a:t>
            </a:r>
          </a:p>
          <a:p>
            <a:endParaRPr kumimoji="1" lang="en-US" altLang="ja-JP" baseline="0" dirty="0" smtClean="0"/>
          </a:p>
          <a:p>
            <a:r>
              <a:rPr kumimoji="1" lang="en-US" altLang="ja-JP" baseline="0" dirty="0" smtClean="0"/>
              <a:t>I introduce our factory’s short history.</a:t>
            </a:r>
          </a:p>
          <a:p>
            <a:pPr marL="0" indent="0">
              <a:buNone/>
            </a:pPr>
            <a:r>
              <a:rPr kumimoji="1" lang="en-US" altLang="ja-JP" baseline="0" dirty="0" smtClean="0"/>
              <a:t>In 1915, ENOMOTO IRON WORKS was established </a:t>
            </a:r>
            <a:r>
              <a:rPr kumimoji="1" lang="en-US" altLang="ja-JP" dirty="0" smtClean="0"/>
              <a:t>by </a:t>
            </a:r>
            <a:r>
              <a:rPr kumimoji="1" lang="en-US" altLang="ja-JP" dirty="0" err="1" smtClean="0"/>
              <a:t>Shintaro</a:t>
            </a:r>
            <a:r>
              <a:rPr kumimoji="1" lang="en-US" altLang="ja-JP" dirty="0" smtClean="0"/>
              <a:t> Enomoto, the grand father of the present CEO, in Tokyo as </a:t>
            </a:r>
            <a:r>
              <a:rPr lang="en-US" altLang="ja-JP" dirty="0" smtClean="0"/>
              <a:t>the </a:t>
            </a:r>
            <a:r>
              <a:rPr kumimoji="1" lang="en-US" altLang="ja-JP" dirty="0" smtClean="0"/>
              <a:t>Screw Press maker.</a:t>
            </a:r>
          </a:p>
          <a:p>
            <a:pPr marL="0" indent="0">
              <a:buNone/>
            </a:pPr>
            <a:r>
              <a:rPr lang="en-US" altLang="ja-JP" dirty="0" smtClean="0"/>
              <a:t>In 1954, ENOMOTO IRON WORKS Company Limited. Was incorporated by </a:t>
            </a:r>
            <a:r>
              <a:rPr lang="en-US" altLang="ja-JP" dirty="0" err="1" smtClean="0"/>
              <a:t>Fukuyoshi</a:t>
            </a:r>
            <a:r>
              <a:rPr lang="en-US" altLang="ja-JP" dirty="0" smtClean="0"/>
              <a:t> Enomoto, the father of the present CEO.</a:t>
            </a:r>
          </a:p>
          <a:p>
            <a:pPr marL="0" indent="0">
              <a:buNone/>
            </a:pPr>
            <a:r>
              <a:rPr lang="en-US" altLang="ja-JP" dirty="0" smtClean="0"/>
              <a:t>In 1984, All factories are gathered at Kanagawa </a:t>
            </a:r>
            <a:r>
              <a:rPr lang="en-US" altLang="ja-JP" dirty="0" err="1" smtClean="0"/>
              <a:t>pref</a:t>
            </a:r>
            <a:r>
              <a:rPr lang="en-US" altLang="ja-JP" dirty="0" smtClean="0"/>
              <a:t>, South of Tokyo,</a:t>
            </a:r>
            <a:r>
              <a:rPr lang="en-US" altLang="ja-JP" baseline="0" dirty="0" smtClean="0"/>
              <a:t> present place.</a:t>
            </a:r>
            <a:endParaRPr lang="en-US" altLang="ja-JP" dirty="0" smtClean="0"/>
          </a:p>
          <a:p>
            <a:pPr marL="0" indent="0">
              <a:buNone/>
            </a:pPr>
            <a:r>
              <a:rPr lang="en-US" altLang="ja-JP" dirty="0" smtClean="0"/>
              <a:t>In 1988, ENOMOTO MACHINE Company Limited. was founded by the present CEO, Yoshio Enomoto.</a:t>
            </a:r>
          </a:p>
          <a:p>
            <a:pPr marL="0" indent="0">
              <a:buNone/>
            </a:pPr>
            <a:r>
              <a:rPr lang="en-US" altLang="ja-JP" dirty="0" smtClean="0"/>
              <a:t>In 2008, The factory was</a:t>
            </a:r>
            <a:r>
              <a:rPr lang="en-US" altLang="ja-JP" baseline="0" dirty="0" smtClean="0"/>
              <a:t> designated as a model factory from Kanagawa pref.</a:t>
            </a:r>
          </a:p>
          <a:p>
            <a:pPr marL="0" indent="0">
              <a:buNone/>
            </a:pPr>
            <a:r>
              <a:rPr lang="en-US" altLang="ja-JP" dirty="0" smtClean="0"/>
              <a:t>The new factory is now started running as 100</a:t>
            </a:r>
            <a:r>
              <a:rPr lang="en-US" altLang="ja-JP" baseline="30000" dirty="0" smtClean="0"/>
              <a:t>th</a:t>
            </a:r>
            <a:r>
              <a:rPr lang="en-US" altLang="ja-JP" dirty="0" smtClean="0"/>
              <a:t> anniversary’s project.</a:t>
            </a:r>
          </a:p>
          <a:p>
            <a:pPr marL="0" indent="0">
              <a:buNone/>
            </a:pP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4</a:t>
            </a:fld>
            <a:endParaRPr kumimoji="1" lang="ja-JP" altLang="en-US"/>
          </a:p>
        </p:txBody>
      </p:sp>
    </p:spTree>
    <p:extLst>
      <p:ext uri="{BB962C8B-B14F-4D97-AF65-F5344CB8AC3E}">
        <p14:creationId xmlns:p14="http://schemas.microsoft.com/office/powerpoint/2010/main" val="3806534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our factory.</a:t>
            </a:r>
          </a:p>
          <a:p>
            <a:r>
              <a:rPr kumimoji="1" lang="en-US" altLang="ja-JP" dirty="0" smtClean="0"/>
              <a:t>The number</a:t>
            </a:r>
            <a:r>
              <a:rPr kumimoji="1" lang="en-US" altLang="ja-JP" baseline="0" dirty="0" smtClean="0"/>
              <a:t> of employee is 33.</a:t>
            </a:r>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5</a:t>
            </a:fld>
            <a:endParaRPr kumimoji="1" lang="ja-JP" altLang="en-US"/>
          </a:p>
        </p:txBody>
      </p:sp>
    </p:spTree>
    <p:extLst>
      <p:ext uri="{BB962C8B-B14F-4D97-AF65-F5344CB8AC3E}">
        <p14:creationId xmlns:p14="http://schemas.microsoft.com/office/powerpoint/2010/main" val="4210142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We make all kinds of screw presses ,</a:t>
            </a:r>
            <a:r>
              <a:rPr kumimoji="1" lang="en-US" altLang="ja-JP" sz="1200" dirty="0" smtClean="0"/>
              <a:t> capacity from </a:t>
            </a:r>
            <a:r>
              <a:rPr kumimoji="1" lang="en-US" altLang="ja-JP" sz="1200" b="1" dirty="0" smtClean="0">
                <a:solidFill>
                  <a:srgbClr val="FF0000"/>
                </a:solidFill>
              </a:rPr>
              <a:t>100 ton </a:t>
            </a:r>
            <a:r>
              <a:rPr kumimoji="1" lang="en-US" altLang="ja-JP" sz="1200" dirty="0" smtClean="0"/>
              <a:t>to </a:t>
            </a:r>
            <a:r>
              <a:rPr kumimoji="1" lang="en-US" altLang="ja-JP" sz="1200" b="1" dirty="0" smtClean="0">
                <a:solidFill>
                  <a:srgbClr val="FF0000"/>
                </a:solidFill>
              </a:rPr>
              <a:t>2000 ton</a:t>
            </a:r>
            <a:r>
              <a:rPr lang="en-US" altLang="ja-JP" dirty="0" smtClean="0"/>
              <a:t>.</a:t>
            </a:r>
          </a:p>
          <a:p>
            <a:r>
              <a:rPr lang="en-US" altLang="ja-JP" sz="1200" dirty="0" smtClean="0"/>
              <a:t>Now</a:t>
            </a:r>
            <a:r>
              <a:rPr lang="en-US" altLang="ja-JP" sz="1200" baseline="0" dirty="0" smtClean="0"/>
              <a:t> user are m</a:t>
            </a:r>
            <a:r>
              <a:rPr lang="en-US" altLang="ja-JP" sz="1200" dirty="0" smtClean="0"/>
              <a:t>ainly Automobile Maker and parts maker,</a:t>
            </a:r>
            <a:r>
              <a:rPr lang="en-US" altLang="ja-JP" sz="1200" baseline="0" dirty="0" smtClean="0"/>
              <a:t> for example, </a:t>
            </a:r>
            <a:r>
              <a:rPr lang="en-US" altLang="ja-JP" sz="1200" dirty="0" smtClean="0"/>
              <a:t>TOYOTA, NISSAN, HONDA, SUZUKI and so on.</a:t>
            </a:r>
          </a:p>
          <a:p>
            <a:r>
              <a:rPr lang="en-US" altLang="ja-JP" sz="1200" dirty="0" smtClean="0"/>
              <a:t>Other</a:t>
            </a:r>
            <a:r>
              <a:rPr lang="en-US" altLang="ja-JP" sz="1200" baseline="0" dirty="0" smtClean="0"/>
              <a:t> industry, watch maker like CITIZEN, water faucet maker like </a:t>
            </a:r>
            <a:r>
              <a:rPr lang="en-US" altLang="ja-JP" sz="1200" baseline="0" dirty="0" err="1" smtClean="0"/>
              <a:t>Lixil</a:t>
            </a:r>
            <a:r>
              <a:rPr lang="en-US" altLang="ja-JP" sz="1200" baseline="0" dirty="0" smtClean="0"/>
              <a:t>.</a:t>
            </a:r>
            <a:endParaRPr lang="en-US" altLang="ja-JP" sz="1200" dirty="0" smtClean="0"/>
          </a:p>
          <a:p>
            <a:pPr marL="0" indent="0">
              <a:buNone/>
            </a:pPr>
            <a:r>
              <a:rPr lang="en-US" altLang="ja-JP" sz="1200" dirty="0" smtClean="0"/>
              <a:t>We export</a:t>
            </a:r>
            <a:r>
              <a:rPr lang="en-US" altLang="ja-JP" sz="1200" baseline="0" dirty="0" smtClean="0"/>
              <a:t> machines for mainly </a:t>
            </a:r>
            <a:r>
              <a:rPr lang="en-US" altLang="ja-JP" sz="1200" baseline="0" dirty="0" err="1" smtClean="0"/>
              <a:t>asia</a:t>
            </a:r>
            <a:r>
              <a:rPr lang="en-US" altLang="ja-JP" sz="1200" baseline="0" dirty="0" smtClean="0"/>
              <a:t> countries,</a:t>
            </a:r>
            <a:r>
              <a:rPr lang="en-US" altLang="ja-JP" sz="1200" dirty="0" smtClean="0"/>
              <a:t> India, Indonesia, Thailand, Vietnam,  Korea, China and so on.</a:t>
            </a:r>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6</a:t>
            </a:fld>
            <a:endParaRPr kumimoji="1" lang="ja-JP" altLang="en-US"/>
          </a:p>
        </p:txBody>
      </p:sp>
    </p:spTree>
    <p:extLst>
      <p:ext uri="{BB962C8B-B14F-4D97-AF65-F5344CB8AC3E}">
        <p14:creationId xmlns:p14="http://schemas.microsoft.com/office/powerpoint/2010/main" val="2520837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a:t>
            </a:r>
            <a:r>
              <a:rPr kumimoji="1" lang="en-US" altLang="ja-JP" baseline="30000" dirty="0" smtClean="0"/>
              <a:t>st</a:t>
            </a:r>
            <a:r>
              <a:rPr kumimoji="1" lang="en-US" altLang="ja-JP" baseline="0" dirty="0" smtClean="0"/>
              <a:t> topic is what is the screw press?</a:t>
            </a:r>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7</a:t>
            </a:fld>
            <a:endParaRPr kumimoji="1" lang="ja-JP" altLang="en-US"/>
          </a:p>
        </p:txBody>
      </p:sp>
    </p:spTree>
    <p:extLst>
      <p:ext uri="{BB962C8B-B14F-4D97-AF65-F5344CB8AC3E}">
        <p14:creationId xmlns:p14="http://schemas.microsoft.com/office/powerpoint/2010/main" val="164172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 show you some </a:t>
            </a:r>
            <a:r>
              <a:rPr kumimoji="1" lang="en-US" altLang="ja-JP" sz="1200" b="0" kern="1200" dirty="0" smtClean="0">
                <a:solidFill>
                  <a:schemeClr val="tx1"/>
                </a:solidFill>
                <a:effectLst/>
                <a:latin typeface="+mn-lt"/>
                <a:ea typeface="+mn-ea"/>
                <a:cs typeface="+mn-cs"/>
              </a:rPr>
              <a:t>samples, Rear axle shaft, </a:t>
            </a:r>
            <a:r>
              <a:rPr kumimoji="1" lang="en-US" altLang="ja-JP" sz="1200" b="0" kern="1200" dirty="0" err="1" smtClean="0">
                <a:solidFill>
                  <a:schemeClr val="tx1"/>
                </a:solidFill>
                <a:effectLst/>
                <a:latin typeface="+mn-lt"/>
                <a:ea typeface="+mn-ea"/>
                <a:cs typeface="+mn-cs"/>
              </a:rPr>
              <a:t>vebel</a:t>
            </a:r>
            <a:r>
              <a:rPr kumimoji="1" lang="en-US" altLang="ja-JP" sz="1200" b="0" kern="1200" dirty="0" smtClean="0">
                <a:solidFill>
                  <a:schemeClr val="tx1"/>
                </a:solidFill>
                <a:effectLst/>
                <a:latin typeface="+mn-lt"/>
                <a:ea typeface="+mn-ea"/>
                <a:cs typeface="+mn-cs"/>
              </a:rPr>
              <a:t> gear, engine valve, water faucet.</a:t>
            </a:r>
            <a:endParaRPr kumimoji="1" lang="en-US" altLang="ja-JP" b="0" dirty="0" smtClean="0"/>
          </a:p>
          <a:p>
            <a:r>
              <a:rPr kumimoji="1" lang="en-US" altLang="ja-JP" b="0" dirty="0" smtClean="0"/>
              <a:t>These components are made by screw presses</a:t>
            </a:r>
            <a:r>
              <a:rPr kumimoji="1" lang="en-US" altLang="ja-JP" b="0" baseline="0" dirty="0" smtClean="0"/>
              <a:t> from around 200 ton to 1600 ton</a:t>
            </a:r>
            <a:r>
              <a:rPr kumimoji="1" lang="en-US" altLang="ja-JP" baseline="0" dirty="0" smtClean="0"/>
              <a:t>.</a:t>
            </a:r>
          </a:p>
          <a:p>
            <a:r>
              <a:rPr kumimoji="1" lang="en-US" altLang="ja-JP" baseline="0" dirty="0" smtClean="0"/>
              <a:t>The main industries of users are automobile parts, water faucets, watch frames, refractories and so on.</a:t>
            </a:r>
          </a:p>
          <a:p>
            <a:r>
              <a:rPr kumimoji="1" lang="en-US" altLang="ja-JP" baseline="0" dirty="0" smtClean="0"/>
              <a:t>This press can press many materials, steel, </a:t>
            </a:r>
            <a:r>
              <a:rPr kumimoji="1" lang="en-US" altLang="ja-JP" baseline="0" dirty="0" err="1" smtClean="0"/>
              <a:t>alminium</a:t>
            </a:r>
            <a:r>
              <a:rPr kumimoji="1" lang="en-US" altLang="ja-JP" baseline="0" dirty="0" smtClean="0"/>
              <a:t>, </a:t>
            </a:r>
            <a:r>
              <a:rPr kumimoji="1" lang="en-US" altLang="ja-JP" baseline="0" dirty="0" err="1" smtClean="0"/>
              <a:t>blass</a:t>
            </a:r>
            <a:r>
              <a:rPr kumimoji="1" lang="en-US" altLang="ja-JP" baseline="0" dirty="0" smtClean="0"/>
              <a:t>, titanium, magnesium, refractories and so on.</a:t>
            </a:r>
          </a:p>
          <a:p>
            <a:endParaRPr kumimoji="1" lang="ja-JP" altLang="en-US" dirty="0"/>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8</a:t>
            </a:fld>
            <a:endParaRPr kumimoji="1" lang="ja-JP" altLang="en-US"/>
          </a:p>
        </p:txBody>
      </p:sp>
    </p:spTree>
    <p:extLst>
      <p:ext uri="{BB962C8B-B14F-4D97-AF65-F5344CB8AC3E}">
        <p14:creationId xmlns:p14="http://schemas.microsoft.com/office/powerpoint/2010/main" val="51449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Screw press has very long roots</a:t>
            </a:r>
            <a:r>
              <a:rPr kumimoji="1" lang="en-US" altLang="ja-JP" sz="1200" kern="1200" baseline="0" dirty="0" smtClean="0">
                <a:solidFill>
                  <a:schemeClr val="tx1"/>
                </a:solidFill>
                <a:effectLst/>
                <a:latin typeface="+mn-lt"/>
                <a:ea typeface="+mn-ea"/>
                <a:cs typeface="+mn-cs"/>
              </a:rPr>
              <a:t> over the human history.</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a:t>
            </a:r>
            <a:r>
              <a:rPr kumimoji="1" lang="en-US" altLang="ja-JP" sz="1200" kern="1200" baseline="0" dirty="0" smtClean="0">
                <a:solidFill>
                  <a:schemeClr val="tx1"/>
                </a:solidFill>
                <a:effectLst/>
                <a:latin typeface="+mn-lt"/>
                <a:ea typeface="+mn-ea"/>
                <a:cs typeface="+mn-cs"/>
              </a:rPr>
              <a:t> center picture </a:t>
            </a:r>
            <a:r>
              <a:rPr kumimoji="1" lang="en-US" altLang="ja-JP" sz="1200" kern="1200" dirty="0" smtClean="0">
                <a:solidFill>
                  <a:schemeClr val="tx1"/>
                </a:solidFill>
                <a:effectLst/>
                <a:latin typeface="+mn-lt"/>
                <a:ea typeface="+mn-ea"/>
                <a:cs typeface="+mn-cs"/>
              </a:rPr>
              <a:t>is taken from brochure of </a:t>
            </a:r>
            <a:r>
              <a:rPr kumimoji="1" lang="ja-JP" altLang="ja-JP" sz="1200" b="1" kern="1200" dirty="0" smtClean="0">
                <a:solidFill>
                  <a:schemeClr val="tx1"/>
                </a:solidFill>
                <a:effectLst/>
                <a:latin typeface="+mn-lt"/>
                <a:ea typeface="+mn-ea"/>
                <a:cs typeface="+mn-cs"/>
              </a:rPr>
              <a:t>ハーゼンクレーバー </a:t>
            </a:r>
            <a:r>
              <a:rPr kumimoji="1" lang="en-US" altLang="ja-JP" sz="1200" kern="1200" dirty="0" smtClean="0">
                <a:solidFill>
                  <a:schemeClr val="tx1"/>
                </a:solidFill>
                <a:effectLst/>
                <a:latin typeface="+mn-lt"/>
                <a:ea typeface="+mn-ea"/>
                <a:cs typeface="+mn-cs"/>
              </a:rPr>
              <a:t>company. </a:t>
            </a:r>
          </a:p>
          <a:p>
            <a:r>
              <a:rPr kumimoji="1" lang="en-US" altLang="ja-JP" sz="1200" kern="1200" dirty="0" smtClean="0">
                <a:solidFill>
                  <a:schemeClr val="tx1"/>
                </a:solidFill>
                <a:effectLst/>
                <a:latin typeface="+mn-lt"/>
                <a:ea typeface="+mn-ea"/>
                <a:cs typeface="+mn-cs"/>
              </a:rPr>
              <a:t>Originally, screw press has been started by the Squeezing machine for Olive or Grape to make Oil or Wine.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This is a Human power driven screw press with wooden frame.</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Gutenberg printing machine is also one of the Screw press, so that The Papers and Publishing companies are also using the name of PRESS.</a:t>
            </a:r>
            <a:endParaRPr kumimoji="1" lang="ja-JP" altLang="en-US" dirty="0" smtClean="0"/>
          </a:p>
          <a:p>
            <a:endParaRPr kumimoji="1" lang="en-US" altLang="ja-JP" sz="1200" kern="1200" dirty="0" smtClean="0">
              <a:solidFill>
                <a:schemeClr val="tx1"/>
              </a:solidFill>
              <a:effectLst/>
              <a:latin typeface="+mn-lt"/>
              <a:ea typeface="+mn-ea"/>
              <a:cs typeface="+mn-cs"/>
            </a:endParaRPr>
          </a:p>
          <a:p>
            <a:r>
              <a:rPr kumimoji="1" lang="en-US" altLang="ja-JP" sz="1200" kern="1200" baseline="0" dirty="0" smtClean="0">
                <a:solidFill>
                  <a:schemeClr val="tx1"/>
                </a:solidFill>
                <a:effectLst/>
                <a:latin typeface="+mn-lt"/>
                <a:ea typeface="+mn-ea"/>
                <a:cs typeface="+mn-cs"/>
              </a:rPr>
              <a:t>This right picture is old type of our product, friction driven screw press.</a:t>
            </a:r>
          </a:p>
          <a:p>
            <a:r>
              <a:rPr kumimoji="1" lang="en-US" altLang="ja-JP" sz="1200" kern="1200" baseline="0" dirty="0" smtClean="0">
                <a:solidFill>
                  <a:schemeClr val="tx1"/>
                </a:solidFill>
                <a:effectLst/>
                <a:latin typeface="+mn-lt"/>
                <a:ea typeface="+mn-ea"/>
                <a:cs typeface="+mn-cs"/>
              </a:rPr>
              <a:t>The fly wheel is controlled by this friction discs.</a:t>
            </a:r>
          </a:p>
          <a:p>
            <a:r>
              <a:rPr kumimoji="1" lang="en-US" altLang="ja-JP" sz="1200" kern="1200" baseline="0" dirty="0" smtClean="0">
                <a:solidFill>
                  <a:schemeClr val="tx1"/>
                </a:solidFill>
                <a:effectLst/>
                <a:latin typeface="+mn-lt"/>
                <a:ea typeface="+mn-ea"/>
                <a:cs typeface="+mn-cs"/>
              </a:rPr>
              <a:t>The left picture is current type, servo motor driven screw press.</a:t>
            </a:r>
          </a:p>
          <a:p>
            <a:r>
              <a:rPr kumimoji="1" lang="en-US" altLang="ja-JP" sz="1200" kern="1200" baseline="0" dirty="0" smtClean="0">
                <a:solidFill>
                  <a:schemeClr val="tx1"/>
                </a:solidFill>
                <a:effectLst/>
                <a:latin typeface="+mn-lt"/>
                <a:ea typeface="+mn-ea"/>
                <a:cs typeface="+mn-cs"/>
              </a:rPr>
              <a:t>The fly wheel is controlled by these servo motors.</a:t>
            </a:r>
          </a:p>
          <a:p>
            <a:endParaRPr kumimoji="1" lang="en-US" altLang="ja-JP" sz="1200" kern="1200" baseline="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4CDF94F-217E-4F66-9300-0747261AF840}" type="slidenum">
              <a:rPr kumimoji="1" lang="ja-JP" altLang="en-US" smtClean="0"/>
              <a:t>9</a:t>
            </a:fld>
            <a:endParaRPr kumimoji="1" lang="ja-JP" altLang="en-US"/>
          </a:p>
        </p:txBody>
      </p:sp>
    </p:spTree>
    <p:extLst>
      <p:ext uri="{BB962C8B-B14F-4D97-AF65-F5344CB8AC3E}">
        <p14:creationId xmlns:p14="http://schemas.microsoft.com/office/powerpoint/2010/main" val="16502036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4088573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341713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1015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286729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8593667" y="6272784"/>
            <a:ext cx="2644309" cy="365125"/>
          </a:xfrm>
        </p:spPr>
        <p:txBody>
          <a:bodyPr/>
          <a:lstStyle/>
          <a:p>
            <a:fld id="{7DCAEC47-2D17-46E2-AFD7-9F885E19F320}" type="datetimeFigureOut">
              <a:rPr kumimoji="1" lang="ja-JP" altLang="en-US" smtClean="0"/>
              <a:t>2019/9/24</a:t>
            </a:fld>
            <a:endParaRPr kumimoji="1" lang="ja-JP" altLang="en-US"/>
          </a:p>
        </p:txBody>
      </p:sp>
      <p:sp>
        <p:nvSpPr>
          <p:cNvPr id="5" name="Footer Placeholder 4"/>
          <p:cNvSpPr>
            <a:spLocks noGrp="1"/>
          </p:cNvSpPr>
          <p:nvPr>
            <p:ph type="ftr" sz="quarter" idx="11"/>
          </p:nvPr>
        </p:nvSpPr>
        <p:spPr>
          <a:xfrm>
            <a:off x="2182708" y="6272784"/>
            <a:ext cx="6327648" cy="365125"/>
          </a:xfrm>
        </p:spPr>
        <p:txBody>
          <a:bodyPr/>
          <a:lstStyle/>
          <a:p>
            <a:endParaRPr kumimoji="1" lang="ja-JP" alt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277722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315156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73280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777122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3391890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2503397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DCAEC47-2D17-46E2-AFD7-9F885E19F320}" type="datetimeFigureOut">
              <a:rPr kumimoji="1" lang="ja-JP" altLang="en-US" smtClean="0"/>
              <a:t>2019/9/24</a:t>
            </a:fld>
            <a:endParaRPr kumimoji="1" lang="ja-JP" alt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104863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7DCAEC47-2D17-46E2-AFD7-9F885E19F320}" type="datetimeFigureOut">
              <a:rPr kumimoji="1" lang="ja-JP" altLang="en-US" smtClean="0"/>
              <a:t>2019/9/24</a:t>
            </a:fld>
            <a:endParaRPr kumimoji="1" lang="ja-JP" alt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kumimoji="1" lang="ja-JP" alt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6FD775C-03CD-4B85-A8F2-32F565176767}" type="slidenum">
              <a:rPr kumimoji="1" lang="ja-JP" altLang="en-US" smtClean="0"/>
              <a:t>‹#›</a:t>
            </a:fld>
            <a:endParaRPr kumimoji="1" lang="ja-JP" altLang="en-US"/>
          </a:p>
        </p:txBody>
      </p:sp>
    </p:spTree>
    <p:extLst>
      <p:ext uri="{BB962C8B-B14F-4D97-AF65-F5344CB8AC3E}">
        <p14:creationId xmlns:p14="http://schemas.microsoft.com/office/powerpoint/2010/main" val="201900772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kumimoji="1"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ctr"/>
            <a:r>
              <a:rPr kumimoji="1" lang="en-US" altLang="ja-JP" dirty="0" smtClean="0"/>
              <a:t>Enomoto </a:t>
            </a:r>
            <a:r>
              <a:rPr kumimoji="1" lang="ja-JP" altLang="en-US" dirty="0" smtClean="0"/>
              <a:t>　　　　</a:t>
            </a:r>
            <a:r>
              <a:rPr kumimoji="1" lang="en-US" altLang="ja-JP" dirty="0" smtClean="0"/>
              <a:t>Screw press </a:t>
            </a:r>
            <a:endParaRPr kumimoji="1" lang="ja-JP" altLang="en-US" dirty="0"/>
          </a:p>
        </p:txBody>
      </p:sp>
      <p:sp>
        <p:nvSpPr>
          <p:cNvPr id="3" name="サブタイトル 2"/>
          <p:cNvSpPr>
            <a:spLocks noGrp="1"/>
          </p:cNvSpPr>
          <p:nvPr>
            <p:ph type="subTitle" idx="1"/>
          </p:nvPr>
        </p:nvSpPr>
        <p:spPr>
          <a:xfrm>
            <a:off x="2150364" y="5671751"/>
            <a:ext cx="7891272" cy="939752"/>
          </a:xfrm>
        </p:spPr>
        <p:txBody>
          <a:bodyPr>
            <a:normAutofit/>
          </a:bodyPr>
          <a:lstStyle/>
          <a:p>
            <a:pPr algn="ctr"/>
            <a:r>
              <a:rPr kumimoji="1" lang="en-US" altLang="ja-JP" dirty="0" smtClean="0"/>
              <a:t>ENOMOTO MACHINE CO., LTD.</a:t>
            </a:r>
          </a:p>
          <a:p>
            <a:pPr algn="ctr"/>
            <a:r>
              <a:rPr kumimoji="1" lang="en-US" altLang="ja-JP" dirty="0" smtClean="0"/>
              <a:t>201909</a:t>
            </a:r>
            <a:endParaRPr kumimoji="1" lang="ja-JP" altLang="en-US" dirty="0"/>
          </a:p>
        </p:txBody>
      </p:sp>
    </p:spTree>
    <p:extLst>
      <p:ext uri="{BB962C8B-B14F-4D97-AF65-F5344CB8AC3E}">
        <p14:creationId xmlns:p14="http://schemas.microsoft.com/office/powerpoint/2010/main" val="3980806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9848" y="352430"/>
            <a:ext cx="10058400" cy="716207"/>
          </a:xfrm>
        </p:spPr>
        <p:txBody>
          <a:bodyPr>
            <a:normAutofit fontScale="90000"/>
          </a:bodyPr>
          <a:lstStyle/>
          <a:p>
            <a:pPr algn="ctr"/>
            <a:r>
              <a:rPr kumimoji="1" lang="en-US" altLang="ja-JP" b="1" dirty="0" smtClean="0"/>
              <a:t>Screw mechanism</a:t>
            </a:r>
            <a:endParaRPr kumimoji="1" lang="ja-JP" altLang="en-US" dirty="0"/>
          </a:p>
        </p:txBody>
      </p:sp>
      <p:sp>
        <p:nvSpPr>
          <p:cNvPr id="3" name="コンテンツ プレースホルダー 2"/>
          <p:cNvSpPr>
            <a:spLocks noGrp="1"/>
          </p:cNvSpPr>
          <p:nvPr>
            <p:ph idx="1"/>
          </p:nvPr>
        </p:nvSpPr>
        <p:spPr>
          <a:xfrm>
            <a:off x="1069848" y="2121408"/>
            <a:ext cx="5099598" cy="4050792"/>
          </a:xfrm>
        </p:spPr>
        <p:txBody>
          <a:bodyPr/>
          <a:lstStyle/>
          <a:p>
            <a:r>
              <a:rPr kumimoji="1" lang="en-US" altLang="ja-JP" dirty="0" smtClean="0"/>
              <a:t>This machine has pair of the male and the female screws.</a:t>
            </a:r>
          </a:p>
          <a:p>
            <a:r>
              <a:rPr lang="en-US" altLang="ja-JP" dirty="0" smtClean="0"/>
              <a:t>The male screw rotates, then the female screw moving up or down.</a:t>
            </a:r>
          </a:p>
          <a:p>
            <a:endParaRPr lang="en-US" altLang="ja-JP" dirty="0"/>
          </a:p>
          <a:p>
            <a:r>
              <a:rPr lang="en-US" altLang="ja-JP" dirty="0"/>
              <a:t>The male screw has flywheel. </a:t>
            </a:r>
          </a:p>
          <a:p>
            <a:r>
              <a:rPr lang="en-US" altLang="ja-JP" dirty="0" smtClean="0"/>
              <a:t>The ram </a:t>
            </a:r>
            <a:r>
              <a:rPr lang="en-US" altLang="ja-JP" dirty="0"/>
              <a:t>has female screw.</a:t>
            </a:r>
          </a:p>
          <a:p>
            <a:r>
              <a:rPr lang="en-US" altLang="ja-JP" dirty="0"/>
              <a:t>When the flywheel rotates by high speed, the ram moves fast. </a:t>
            </a:r>
          </a:p>
          <a:p>
            <a:r>
              <a:rPr lang="en-US" altLang="ja-JP" dirty="0"/>
              <a:t>This torque power changes to the forging energy. </a:t>
            </a:r>
            <a:endParaRPr lang="ja-JP" altLang="en-US" dirty="0"/>
          </a:p>
          <a:p>
            <a:endParaRPr lang="en-US" altLang="ja-JP" dirty="0" smtClean="0"/>
          </a:p>
        </p:txBody>
      </p:sp>
      <p:pic>
        <p:nvPicPr>
          <p:cNvPr id="4" name="図 3"/>
          <p:cNvPicPr>
            <a:picLocks noChangeAspect="1"/>
          </p:cNvPicPr>
          <p:nvPr/>
        </p:nvPicPr>
        <p:blipFill>
          <a:blip r:embed="rId3">
            <a:clrChange>
              <a:clrFrom>
                <a:srgbClr val="FFFFFF"/>
              </a:clrFrom>
              <a:clrTo>
                <a:srgbClr val="FFFFFF">
                  <a:alpha val="0"/>
                </a:srgbClr>
              </a:clrTo>
            </a:clrChange>
          </a:blip>
          <a:stretch>
            <a:fillRect/>
          </a:stretch>
        </p:blipFill>
        <p:spPr>
          <a:xfrm>
            <a:off x="5867276" y="2458864"/>
            <a:ext cx="2309340" cy="2309340"/>
          </a:xfrm>
          <a:prstGeom prst="rect">
            <a:avLst/>
          </a:prstGeom>
        </p:spPr>
      </p:pic>
      <p:sp>
        <p:nvSpPr>
          <p:cNvPr id="7" name="直方体 6"/>
          <p:cNvSpPr/>
          <p:nvPr/>
        </p:nvSpPr>
        <p:spPr>
          <a:xfrm>
            <a:off x="8177717" y="3397695"/>
            <a:ext cx="2753299" cy="2638541"/>
          </a:xfrm>
          <a:prstGeom prst="cub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100000" b="100000"/>
            </a:path>
            <a:tileRect t="-100000" r="-100000"/>
          </a:gra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kumimoji="1" lang="en-US" altLang="ja-JP" dirty="0" smtClean="0"/>
          </a:p>
          <a:p>
            <a:pPr algn="ctr"/>
            <a:endParaRPr kumimoji="1" lang="ja-JP" altLang="en-US" dirty="0"/>
          </a:p>
        </p:txBody>
      </p:sp>
      <p:sp>
        <p:nvSpPr>
          <p:cNvPr id="5" name="円柱 4"/>
          <p:cNvSpPr/>
          <p:nvPr/>
        </p:nvSpPr>
        <p:spPr>
          <a:xfrm>
            <a:off x="8999500" y="2040662"/>
            <a:ext cx="1027127" cy="3284373"/>
          </a:xfrm>
          <a:prstGeom prst="can">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100000" b="100000"/>
            </a:path>
            <a:tileRect t="-100000" r="-100000"/>
          </a:grad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en-US" altLang="ja-JP" dirty="0" smtClean="0"/>
              <a:t>Male</a:t>
            </a:r>
          </a:p>
          <a:p>
            <a:pPr algn="ctr"/>
            <a:r>
              <a:rPr lang="en-US" altLang="ja-JP" dirty="0" smtClean="0"/>
              <a:t>Screw</a:t>
            </a:r>
            <a:endParaRPr kumimoji="1" lang="ja-JP" altLang="en-US" dirty="0"/>
          </a:p>
        </p:txBody>
      </p:sp>
      <p:sp>
        <p:nvSpPr>
          <p:cNvPr id="6" name="円柱 5"/>
          <p:cNvSpPr/>
          <p:nvPr/>
        </p:nvSpPr>
        <p:spPr>
          <a:xfrm>
            <a:off x="8046730" y="1630402"/>
            <a:ext cx="2809301" cy="711249"/>
          </a:xfrm>
          <a:prstGeom prst="can">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100000" b="100000"/>
            </a:path>
            <a:tileRect t="-100000" r="-100000"/>
          </a:grad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en-US" altLang="ja-JP" dirty="0" smtClean="0"/>
              <a:t>Flywheel</a:t>
            </a:r>
            <a:endParaRPr kumimoji="1" lang="ja-JP" altLang="en-US" dirty="0"/>
          </a:p>
        </p:txBody>
      </p:sp>
      <p:sp>
        <p:nvSpPr>
          <p:cNvPr id="8" name="円柱 7"/>
          <p:cNvSpPr/>
          <p:nvPr/>
        </p:nvSpPr>
        <p:spPr>
          <a:xfrm>
            <a:off x="8798657" y="3895448"/>
            <a:ext cx="1305449" cy="1745512"/>
          </a:xfrm>
          <a:prstGeom prst="can">
            <a:avLst/>
          </a:prstGeom>
          <a:noFill/>
          <a:ln>
            <a:prstDash val="dash"/>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ltLang="ja-JP" dirty="0" smtClean="0"/>
          </a:p>
          <a:p>
            <a:pPr algn="ctr"/>
            <a:endParaRPr lang="en-US" altLang="ja-JP" dirty="0"/>
          </a:p>
          <a:p>
            <a:pPr algn="ctr"/>
            <a:endParaRPr lang="en-US" altLang="ja-JP" dirty="0" smtClean="0"/>
          </a:p>
          <a:p>
            <a:pPr algn="ctr"/>
            <a:r>
              <a:rPr lang="en-US" altLang="ja-JP" dirty="0" smtClean="0"/>
              <a:t>Female</a:t>
            </a:r>
            <a:endParaRPr kumimoji="1" lang="en-US" altLang="ja-JP" dirty="0" smtClean="0"/>
          </a:p>
          <a:p>
            <a:pPr algn="ctr"/>
            <a:r>
              <a:rPr lang="en-US" altLang="ja-JP" dirty="0" smtClean="0"/>
              <a:t>Screw</a:t>
            </a:r>
            <a:endParaRPr kumimoji="1" lang="ja-JP" altLang="en-US" dirty="0"/>
          </a:p>
        </p:txBody>
      </p:sp>
      <p:sp>
        <p:nvSpPr>
          <p:cNvPr id="9" name="テキスト ボックス 8"/>
          <p:cNvSpPr txBox="1"/>
          <p:nvPr/>
        </p:nvSpPr>
        <p:spPr>
          <a:xfrm>
            <a:off x="8176616" y="5640960"/>
            <a:ext cx="684803" cy="369332"/>
          </a:xfrm>
          <a:prstGeom prst="rect">
            <a:avLst/>
          </a:prstGeom>
          <a:noFill/>
        </p:spPr>
        <p:txBody>
          <a:bodyPr wrap="none" rtlCol="0">
            <a:spAutoFit/>
          </a:bodyPr>
          <a:lstStyle/>
          <a:p>
            <a:r>
              <a:rPr kumimoji="1" lang="en-US" altLang="ja-JP" dirty="0" smtClean="0">
                <a:solidFill>
                  <a:schemeClr val="bg1"/>
                </a:solidFill>
              </a:rPr>
              <a:t>Ram</a:t>
            </a:r>
            <a:endParaRPr kumimoji="1" lang="ja-JP" altLang="en-US" dirty="0">
              <a:solidFill>
                <a:schemeClr val="bg1"/>
              </a:solidFill>
            </a:endParaRPr>
          </a:p>
        </p:txBody>
      </p:sp>
      <p:sp>
        <p:nvSpPr>
          <p:cNvPr id="10" name="右カーブ矢印 9"/>
          <p:cNvSpPr/>
          <p:nvPr/>
        </p:nvSpPr>
        <p:spPr>
          <a:xfrm>
            <a:off x="7351059" y="1470212"/>
            <a:ext cx="519953" cy="65119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左カーブ矢印 10"/>
          <p:cNvSpPr/>
          <p:nvPr/>
        </p:nvSpPr>
        <p:spPr>
          <a:xfrm>
            <a:off x="11092390" y="1488141"/>
            <a:ext cx="669305" cy="65119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上下矢印 11"/>
          <p:cNvSpPr/>
          <p:nvPr/>
        </p:nvSpPr>
        <p:spPr>
          <a:xfrm>
            <a:off x="11128248" y="3786175"/>
            <a:ext cx="298794" cy="153886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5149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9848" y="330396"/>
            <a:ext cx="10058400" cy="705190"/>
          </a:xfrm>
        </p:spPr>
        <p:txBody>
          <a:bodyPr>
            <a:normAutofit fontScale="90000"/>
          </a:bodyPr>
          <a:lstStyle/>
          <a:p>
            <a:r>
              <a:rPr kumimoji="1" lang="en-US" altLang="ja-JP" dirty="0" smtClean="0"/>
              <a:t>FEATURES</a:t>
            </a:r>
            <a:endParaRPr kumimoji="1" lang="ja-JP" altLang="en-US" dirty="0"/>
          </a:p>
        </p:txBody>
      </p:sp>
      <p:sp>
        <p:nvSpPr>
          <p:cNvPr id="3" name="コンテンツ プレースホルダー 2"/>
          <p:cNvSpPr>
            <a:spLocks noGrp="1"/>
          </p:cNvSpPr>
          <p:nvPr>
            <p:ph idx="1"/>
          </p:nvPr>
        </p:nvSpPr>
        <p:spPr>
          <a:xfrm>
            <a:off x="3339322" y="1731024"/>
            <a:ext cx="8852678" cy="4233231"/>
          </a:xfrm>
        </p:spPr>
        <p:txBody>
          <a:bodyPr/>
          <a:lstStyle/>
          <a:p>
            <a:r>
              <a:rPr kumimoji="1" lang="en-US" altLang="ja-JP" dirty="0" smtClean="0"/>
              <a:t>No dead point.</a:t>
            </a:r>
            <a:r>
              <a:rPr lang="en-US" altLang="ja-JP" dirty="0"/>
              <a:t> Die change is easy.</a:t>
            </a:r>
          </a:p>
          <a:p>
            <a:r>
              <a:rPr lang="en-US" altLang="ja-JP" dirty="0" smtClean="0"/>
              <a:t>Powerful and the die contacting time is very short.</a:t>
            </a:r>
          </a:p>
          <a:p>
            <a:endParaRPr lang="en-US" altLang="ja-JP" dirty="0"/>
          </a:p>
          <a:p>
            <a:pPr marL="0" indent="0">
              <a:buNone/>
            </a:pPr>
            <a:r>
              <a:rPr kumimoji="1" lang="en-US" altLang="ja-JP" sz="2400" b="1" dirty="0" smtClean="0">
                <a:effectLst>
                  <a:outerShdw blurRad="38100" dist="38100" dir="2700000" algn="tl">
                    <a:srgbClr val="000000">
                      <a:alpha val="43137"/>
                    </a:srgbClr>
                  </a:outerShdw>
                </a:effectLst>
              </a:rPr>
              <a:t>Servo motor driven type</a:t>
            </a:r>
          </a:p>
          <a:p>
            <a:r>
              <a:rPr lang="en-US" altLang="ja-JP" dirty="0" smtClean="0"/>
              <a:t>Forming program</a:t>
            </a:r>
            <a:endParaRPr kumimoji="1" lang="en-US" altLang="ja-JP" dirty="0" smtClean="0"/>
          </a:p>
          <a:p>
            <a:r>
              <a:rPr kumimoji="1" lang="en-US" altLang="ja-JP" dirty="0" smtClean="0"/>
              <a:t>Automation</a:t>
            </a:r>
          </a:p>
          <a:p>
            <a:r>
              <a:rPr lang="en-US" altLang="ja-JP" dirty="0" smtClean="0"/>
              <a:t>Almost maintenance free and low machine cost.</a:t>
            </a:r>
            <a:endParaRPr kumimoji="1" lang="en-US" altLang="ja-JP" dirty="0" smtClean="0"/>
          </a:p>
          <a:p>
            <a:r>
              <a:rPr lang="en-US" altLang="ja-JP" dirty="0" smtClean="0"/>
              <a:t>Energy save</a:t>
            </a:r>
          </a:p>
          <a:p>
            <a:pPr marL="0" indent="0">
              <a:buNone/>
            </a:pPr>
            <a:endParaRPr kumimoji="1" lang="en-US" altLang="ja-JP" dirty="0" smtClean="0"/>
          </a:p>
          <a:p>
            <a:endParaRPr kumimoji="1" lang="en-US" altLang="ja-JP" dirty="0" smtClean="0"/>
          </a:p>
          <a:p>
            <a:endParaRPr kumimoji="1" lang="en-US" altLang="ja-JP" dirty="0" smtClean="0"/>
          </a:p>
          <a:p>
            <a:endParaRPr kumimoji="1" lang="en-US" altLang="ja-JP" dirty="0" smtClean="0"/>
          </a:p>
        </p:txBody>
      </p:sp>
      <p:pic>
        <p:nvPicPr>
          <p:cNvPr id="4" name="図 3"/>
          <p:cNvPicPr>
            <a:picLocks noChangeAspect="1"/>
          </p:cNvPicPr>
          <p:nvPr/>
        </p:nvPicPr>
        <p:blipFill>
          <a:blip r:embed="rId3"/>
          <a:stretch>
            <a:fillRect/>
          </a:stretch>
        </p:blipFill>
        <p:spPr>
          <a:xfrm>
            <a:off x="177482" y="1815751"/>
            <a:ext cx="3047834" cy="4063779"/>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839" y="1566401"/>
            <a:ext cx="6886575" cy="4562475"/>
          </a:xfrm>
          <a:prstGeom prst="rect">
            <a:avLst/>
          </a:prstGeom>
        </p:spPr>
      </p:pic>
    </p:spTree>
    <p:extLst>
      <p:ext uri="{BB962C8B-B14F-4D97-AF65-F5344CB8AC3E}">
        <p14:creationId xmlns:p14="http://schemas.microsoft.com/office/powerpoint/2010/main" val="284666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9391" y="2766219"/>
            <a:ext cx="10515600" cy="1325563"/>
          </a:xfrm>
        </p:spPr>
        <p:txBody>
          <a:bodyPr/>
          <a:lstStyle/>
          <a:p>
            <a:r>
              <a:rPr kumimoji="1" lang="en-US" altLang="ja-JP" u="sng" dirty="0" smtClean="0">
                <a:effectLst>
                  <a:outerShdw blurRad="38100" dist="38100" dir="2700000" algn="tl">
                    <a:srgbClr val="000000">
                      <a:alpha val="43137"/>
                    </a:srgbClr>
                  </a:outerShdw>
                </a:effectLst>
              </a:rPr>
              <a:t>2. VERTICAL UPSETTER</a:t>
            </a:r>
            <a:endParaRPr kumimoji="1" lang="ja-JP" altLang="en-US" u="sng" dirty="0">
              <a:effectLst>
                <a:outerShdw blurRad="38100" dist="38100" dir="2700000" algn="tl">
                  <a:srgbClr val="000000">
                    <a:alpha val="43137"/>
                  </a:srgbClr>
                </a:outerShdw>
              </a:effectLst>
            </a:endParaRPr>
          </a:p>
        </p:txBody>
      </p:sp>
      <p:pic>
        <p:nvPicPr>
          <p:cNvPr id="3" name="図 2"/>
          <p:cNvPicPr>
            <a:picLocks noChangeAspect="1"/>
          </p:cNvPicPr>
          <p:nvPr/>
        </p:nvPicPr>
        <p:blipFill>
          <a:blip r:embed="rId3"/>
          <a:stretch>
            <a:fillRect/>
          </a:stretch>
        </p:blipFill>
        <p:spPr>
          <a:xfrm>
            <a:off x="0" y="-22034"/>
            <a:ext cx="2830074" cy="772670"/>
          </a:xfrm>
          <a:prstGeom prst="rect">
            <a:avLst/>
          </a:prstGeom>
        </p:spPr>
      </p:pic>
    </p:spTree>
    <p:extLst>
      <p:ext uri="{BB962C8B-B14F-4D97-AF65-F5344CB8AC3E}">
        <p14:creationId xmlns:p14="http://schemas.microsoft.com/office/powerpoint/2010/main" val="278389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5284" y="151363"/>
            <a:ext cx="8881431" cy="1134848"/>
          </a:xfrm>
        </p:spPr>
        <p:txBody>
          <a:bodyPr>
            <a:normAutofit fontScale="90000"/>
          </a:bodyPr>
          <a:lstStyle/>
          <a:p>
            <a:r>
              <a:rPr kumimoji="1" lang="en-US" altLang="ja-JP" dirty="0" smtClean="0"/>
              <a:t>SPECIAL MACHINE FOR UPSET FORGING</a:t>
            </a:r>
            <a:endParaRPr kumimoji="1" lang="ja-JP" altLang="en-US" dirty="0"/>
          </a:p>
        </p:txBody>
      </p:sp>
      <p:sp>
        <p:nvSpPr>
          <p:cNvPr id="3" name="コンテンツ プレースホルダー 2"/>
          <p:cNvSpPr>
            <a:spLocks noGrp="1"/>
          </p:cNvSpPr>
          <p:nvPr>
            <p:ph idx="1"/>
          </p:nvPr>
        </p:nvSpPr>
        <p:spPr>
          <a:xfrm>
            <a:off x="1066800" y="6183730"/>
            <a:ext cx="10058400" cy="509530"/>
          </a:xfrm>
        </p:spPr>
        <p:txBody>
          <a:bodyPr/>
          <a:lstStyle/>
          <a:p>
            <a:pPr marL="0" indent="0" algn="ctr">
              <a:buNone/>
            </a:pPr>
            <a:r>
              <a:rPr kumimoji="1" lang="en-US" altLang="ja-JP" dirty="0" smtClean="0"/>
              <a:t>Rear axle shaft, half crank for bicycle, gear blank</a:t>
            </a:r>
            <a:endParaRPr kumimoji="1" lang="ja-JP" altLang="en-US" dirty="0"/>
          </a:p>
        </p:txBody>
      </p:sp>
      <p:pic>
        <p:nvPicPr>
          <p:cNvPr id="4" name="Picture 8" descr="DSC028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665" y="1905496"/>
            <a:ext cx="3747419" cy="249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フリーフォーム 7"/>
          <p:cNvSpPr/>
          <p:nvPr/>
        </p:nvSpPr>
        <p:spPr>
          <a:xfrm>
            <a:off x="-2115671" y="591671"/>
            <a:ext cx="9678292" cy="613010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lstStyle/>
          <a:p>
            <a:pPr marL="0" marR="0" lvl="0" indent="0" algn="l" rtl="0" hangingPunct="1">
              <a:lnSpc>
                <a:spcPct val="87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800" b="0" i="0" u="none" strike="noStrike" baseline="0">
              <a:ln>
                <a:noFill/>
              </a:ln>
              <a:solidFill>
                <a:srgbClr val="000000"/>
              </a:solidFill>
              <a:latin typeface="Arial" pitchFamily="34"/>
              <a:ea typeface="ＭＳ Ｐゴシック" pitchFamily="50"/>
              <a:cs typeface="ＭＳ Ｐゴシック" pitchFamily="50"/>
            </a:endParaRPr>
          </a:p>
        </p:txBody>
      </p:sp>
      <p:grpSp>
        <p:nvGrpSpPr>
          <p:cNvPr id="9" name="グループ化 8"/>
          <p:cNvGrpSpPr/>
          <p:nvPr/>
        </p:nvGrpSpPr>
        <p:grpSpPr>
          <a:xfrm>
            <a:off x="8223975" y="1732524"/>
            <a:ext cx="3175947" cy="2406246"/>
            <a:chOff x="611280" y="836640"/>
            <a:chExt cx="7621560" cy="5715000"/>
          </a:xfrm>
        </p:grpSpPr>
        <p:pic>
          <p:nvPicPr>
            <p:cNvPr id="10" name="図 9"/>
            <p:cNvPicPr>
              <a:picLocks noChangeAspect="1"/>
            </p:cNvPicPr>
            <p:nvPr/>
          </p:nvPicPr>
          <p:blipFill>
            <a:blip r:embed="rId4">
              <a:lum/>
              <a:alphaModFix/>
            </a:blip>
            <a:srcRect/>
            <a:stretch>
              <a:fillRect/>
            </a:stretch>
          </p:blipFill>
          <p:spPr>
            <a:xfrm>
              <a:off x="611280" y="836640"/>
              <a:ext cx="7621560" cy="5715000"/>
            </a:xfrm>
            <a:prstGeom prst="rect">
              <a:avLst/>
            </a:prstGeom>
            <a:noFill/>
            <a:ln>
              <a:noFill/>
            </a:ln>
          </p:spPr>
        </p:pic>
        <p:sp>
          <p:nvSpPr>
            <p:cNvPr id="11" name="フリーフォーム 10"/>
            <p:cNvSpPr/>
            <p:nvPr/>
          </p:nvSpPr>
          <p:spPr>
            <a:xfrm>
              <a:off x="611280" y="836640"/>
              <a:ext cx="7621560" cy="571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lstStyle/>
            <a:p>
              <a:pPr marL="0" marR="0" lvl="0" indent="0" algn="l" rtl="0" hangingPunct="1">
                <a:lnSpc>
                  <a:spcPct val="87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800" b="0" i="0" u="none" strike="noStrike" baseline="0">
                <a:ln>
                  <a:noFill/>
                </a:ln>
                <a:solidFill>
                  <a:srgbClr val="000000"/>
                </a:solidFill>
                <a:latin typeface="Arial" pitchFamily="34"/>
                <a:ea typeface="ＭＳ Ｐゴシック" pitchFamily="50"/>
                <a:cs typeface="ＭＳ Ｐゴシック" pitchFamily="50"/>
              </a:endParaRPr>
            </a:p>
          </p:txBody>
        </p:sp>
      </p:grpSp>
      <p:pic>
        <p:nvPicPr>
          <p:cNvPr id="12" name="図 11"/>
          <p:cNvPicPr>
            <a:picLocks noChangeAspect="1"/>
          </p:cNvPicPr>
          <p:nvPr/>
        </p:nvPicPr>
        <p:blipFill rotWithShape="1">
          <a:blip r:embed="rId5">
            <a:lum/>
            <a:alphaModFix/>
          </a:blip>
          <a:srcRect l="1129" t="1939" r="-1488" b="-783"/>
          <a:stretch/>
        </p:blipFill>
        <p:spPr>
          <a:xfrm>
            <a:off x="4449598" y="3520407"/>
            <a:ext cx="3628863" cy="2263792"/>
          </a:xfrm>
          <a:prstGeom prst="rect">
            <a:avLst/>
          </a:prstGeom>
          <a:noFill/>
          <a:ln>
            <a:noFill/>
          </a:ln>
        </p:spPr>
      </p:pic>
    </p:spTree>
    <p:extLst>
      <p:ext uri="{BB962C8B-B14F-4D97-AF65-F5344CB8AC3E}">
        <p14:creationId xmlns:p14="http://schemas.microsoft.com/office/powerpoint/2010/main" val="93253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9091" y="286328"/>
            <a:ext cx="11699913" cy="572987"/>
          </a:xfrm>
        </p:spPr>
        <p:txBody>
          <a:bodyPr>
            <a:normAutofit fontScale="90000"/>
          </a:bodyPr>
          <a:lstStyle/>
          <a:p>
            <a:pPr algn="ctr"/>
            <a:r>
              <a:rPr kumimoji="1" lang="en-US" altLang="ja-JP" dirty="0" smtClean="0"/>
              <a:t>NEEDS OF UPSET FORGING</a:t>
            </a:r>
            <a:endParaRPr kumimoji="1" lang="ja-JP" altLang="en-US" dirty="0"/>
          </a:p>
        </p:txBody>
      </p:sp>
      <p:sp>
        <p:nvSpPr>
          <p:cNvPr id="3" name="コンテンツ プレースホルダー 2"/>
          <p:cNvSpPr>
            <a:spLocks noGrp="1"/>
          </p:cNvSpPr>
          <p:nvPr>
            <p:ph idx="1"/>
          </p:nvPr>
        </p:nvSpPr>
        <p:spPr>
          <a:xfrm>
            <a:off x="756715" y="1686903"/>
            <a:ext cx="4394519" cy="4050792"/>
          </a:xfrm>
        </p:spPr>
        <p:txBody>
          <a:bodyPr>
            <a:normAutofit/>
          </a:bodyPr>
          <a:lstStyle/>
          <a:p>
            <a:r>
              <a:rPr lang="en-US" altLang="ja-JP" sz="4000" dirty="0" smtClean="0"/>
              <a:t>Longer material</a:t>
            </a:r>
          </a:p>
          <a:p>
            <a:endParaRPr kumimoji="1" lang="en-US" altLang="ja-JP" sz="4000" dirty="0" smtClean="0"/>
          </a:p>
          <a:p>
            <a:r>
              <a:rPr kumimoji="1" lang="en-US" altLang="ja-JP" sz="4000" dirty="0" smtClean="0"/>
              <a:t>NO Buckling</a:t>
            </a:r>
          </a:p>
          <a:p>
            <a:endParaRPr kumimoji="1" lang="en-US" altLang="ja-JP" sz="4000" dirty="0" smtClean="0"/>
          </a:p>
          <a:p>
            <a:r>
              <a:rPr lang="en-US" altLang="ja-JP" sz="4000" dirty="0" smtClean="0"/>
              <a:t>NO Vertical fin</a:t>
            </a:r>
          </a:p>
          <a:p>
            <a:pPr marL="0" indent="0">
              <a:buNone/>
            </a:pPr>
            <a:endParaRPr kumimoji="1"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983" y="1266940"/>
            <a:ext cx="1791702" cy="5028911"/>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302" y="1537514"/>
            <a:ext cx="1993994" cy="4050792"/>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628" y="2420053"/>
            <a:ext cx="1257143" cy="2285714"/>
          </a:xfrm>
          <a:prstGeom prst="rect">
            <a:avLst/>
          </a:prstGeom>
        </p:spPr>
      </p:pic>
    </p:spTree>
    <p:extLst>
      <p:ext uri="{BB962C8B-B14F-4D97-AF65-F5344CB8AC3E}">
        <p14:creationId xmlns:p14="http://schemas.microsoft.com/office/powerpoint/2010/main" val="30861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6800" y="198304"/>
            <a:ext cx="10058400" cy="683045"/>
          </a:xfrm>
        </p:spPr>
        <p:txBody>
          <a:bodyPr>
            <a:normAutofit fontScale="90000"/>
          </a:bodyPr>
          <a:lstStyle/>
          <a:p>
            <a:pPr algn="ctr"/>
            <a:r>
              <a:rPr kumimoji="1" lang="en-US" altLang="ja-JP" dirty="0" smtClean="0"/>
              <a:t>UNIQUE mechanism</a:t>
            </a:r>
            <a:endParaRPr kumimoji="1" lang="ja-JP" altLang="en-US" dirty="0"/>
          </a:p>
        </p:txBody>
      </p:sp>
      <p:sp>
        <p:nvSpPr>
          <p:cNvPr id="3" name="コンテンツ プレースホルダー 2"/>
          <p:cNvSpPr>
            <a:spLocks noGrp="1"/>
          </p:cNvSpPr>
          <p:nvPr>
            <p:ph idx="1"/>
          </p:nvPr>
        </p:nvSpPr>
        <p:spPr>
          <a:xfrm>
            <a:off x="7138931" y="1972019"/>
            <a:ext cx="4309079" cy="630716"/>
          </a:xfrm>
        </p:spPr>
        <p:txBody>
          <a:bodyPr>
            <a:normAutofit/>
          </a:bodyPr>
          <a:lstStyle/>
          <a:p>
            <a:pPr algn="ctr"/>
            <a:r>
              <a:rPr kumimoji="1" lang="en-US" altLang="ja-JP" sz="2400" dirty="0" smtClean="0"/>
              <a:t>Slide goes up, and forges.</a:t>
            </a:r>
            <a:endParaRPr kumimoji="1" lang="ja-JP" altLang="en-US" sz="2400" dirty="0"/>
          </a:p>
        </p:txBody>
      </p:sp>
      <p:pic>
        <p:nvPicPr>
          <p:cNvPr id="4" name="図 3"/>
          <p:cNvPicPr>
            <a:picLocks noChangeAspect="1"/>
          </p:cNvPicPr>
          <p:nvPr/>
        </p:nvPicPr>
        <p:blipFill>
          <a:blip r:embed="rId3"/>
          <a:stretch>
            <a:fillRect/>
          </a:stretch>
        </p:blipFill>
        <p:spPr>
          <a:xfrm>
            <a:off x="811284" y="1773716"/>
            <a:ext cx="6487179" cy="4638102"/>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44" y="1598819"/>
            <a:ext cx="3529777" cy="5099435"/>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887" y="4498575"/>
            <a:ext cx="1006936" cy="1547242"/>
          </a:xfrm>
          <a:prstGeom prst="rect">
            <a:avLst/>
          </a:prstGeom>
        </p:spPr>
      </p:pic>
    </p:spTree>
    <p:extLst>
      <p:ext uri="{BB962C8B-B14F-4D97-AF65-F5344CB8AC3E}">
        <p14:creationId xmlns:p14="http://schemas.microsoft.com/office/powerpoint/2010/main" val="7970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11022E-16 L 0.00221 -0.13102 " pathEditMode="relative" rAng="0" ptsTypes="AA">
                                      <p:cBhvr>
                                        <p:cTn id="6" dur="2000" fill="hold"/>
                                        <p:tgtEl>
                                          <p:spTgt spid="6"/>
                                        </p:tgtEl>
                                        <p:attrNameLst>
                                          <p:attrName>ppt_x</p:attrName>
                                          <p:attrName>ppt_y</p:attrName>
                                        </p:attrNameLst>
                                      </p:cBhvr>
                                      <p:rCtr x="104" y="-6551"/>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0.00221 -0.13102 L 1.875E-6 -4.07407E-6 " pathEditMode="relative" rAng="0" ptsTypes="AA">
                                      <p:cBhvr>
                                        <p:cTn id="9" dur="1000" fill="hold"/>
                                        <p:tgtEl>
                                          <p:spTgt spid="6"/>
                                        </p:tgtEl>
                                        <p:attrNameLst>
                                          <p:attrName>ppt_x</p:attrName>
                                          <p:attrName>ppt_y</p:attrName>
                                        </p:attrNameLst>
                                      </p:cBhvr>
                                      <p:rCtr x="-91" y="6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9848" y="242261"/>
            <a:ext cx="10058400" cy="1410269"/>
          </a:xfrm>
        </p:spPr>
        <p:txBody>
          <a:bodyPr>
            <a:normAutofit/>
          </a:bodyPr>
          <a:lstStyle/>
          <a:p>
            <a:r>
              <a:rPr kumimoji="1" lang="en-US" altLang="ja-JP" dirty="0" smtClean="0"/>
              <a:t>WHY DON’T YOU USE V.U. SCREW PRESS?</a:t>
            </a:r>
            <a:endParaRPr kumimoji="1" lang="ja-JP" altLang="en-US" dirty="0"/>
          </a:p>
        </p:txBody>
      </p:sp>
      <p:sp>
        <p:nvSpPr>
          <p:cNvPr id="3" name="コンテンツ プレースホルダー 2"/>
          <p:cNvSpPr>
            <a:spLocks noGrp="1"/>
          </p:cNvSpPr>
          <p:nvPr>
            <p:ph idx="1"/>
          </p:nvPr>
        </p:nvSpPr>
        <p:spPr>
          <a:xfrm>
            <a:off x="1069848" y="1383958"/>
            <a:ext cx="6178127" cy="5106490"/>
          </a:xfrm>
        </p:spPr>
        <p:txBody>
          <a:bodyPr>
            <a:normAutofit lnSpcReduction="10000"/>
          </a:bodyPr>
          <a:lstStyle/>
          <a:p>
            <a:pPr marL="0" indent="0">
              <a:buNone/>
            </a:pPr>
            <a:r>
              <a:rPr kumimoji="1" lang="en-US" altLang="ja-JP" dirty="0" smtClean="0"/>
              <a:t>Enomoto Vertical </a:t>
            </a:r>
            <a:r>
              <a:rPr kumimoji="1" lang="en-US" altLang="ja-JP" dirty="0" err="1" smtClean="0"/>
              <a:t>Upsetter</a:t>
            </a:r>
            <a:r>
              <a:rPr kumimoji="1" lang="en-US" altLang="ja-JP" dirty="0" smtClean="0"/>
              <a:t> will solve most problems.</a:t>
            </a:r>
          </a:p>
          <a:p>
            <a:pPr marL="0" indent="0">
              <a:buNone/>
            </a:pPr>
            <a:endParaRPr lang="en-US" altLang="ja-JP" dirty="0"/>
          </a:p>
          <a:p>
            <a:pPr marL="0" indent="0">
              <a:buNone/>
            </a:pPr>
            <a:r>
              <a:rPr kumimoji="1" lang="en-US" altLang="ja-JP" dirty="0" smtClean="0"/>
              <a:t>Because of  the mechanism, VES </a:t>
            </a:r>
            <a:r>
              <a:rPr lang="en-US" altLang="ja-JP" dirty="0" smtClean="0"/>
              <a:t>solve matters.</a:t>
            </a:r>
            <a:endParaRPr kumimoji="1" lang="en-US" altLang="ja-JP" dirty="0" smtClean="0"/>
          </a:p>
          <a:p>
            <a:r>
              <a:rPr lang="en-US" altLang="ja-JP" dirty="0" smtClean="0">
                <a:solidFill>
                  <a:srgbClr val="FF0000"/>
                </a:solidFill>
              </a:rPr>
              <a:t>Longer material OK</a:t>
            </a:r>
            <a:endParaRPr kumimoji="1" lang="en-US" altLang="ja-JP" dirty="0" smtClean="0">
              <a:solidFill>
                <a:srgbClr val="FF0000"/>
              </a:solidFill>
            </a:endParaRPr>
          </a:p>
          <a:p>
            <a:r>
              <a:rPr kumimoji="1" lang="en-US" altLang="ja-JP" dirty="0" smtClean="0"/>
              <a:t>Die shifting, 1-3 steps</a:t>
            </a:r>
          </a:p>
          <a:p>
            <a:pPr marL="0" indent="0">
              <a:buNone/>
            </a:pPr>
            <a:r>
              <a:rPr lang="en-US" altLang="ja-JP" dirty="0"/>
              <a:t> </a:t>
            </a:r>
            <a:r>
              <a:rPr lang="en-US" altLang="ja-JP" dirty="0" smtClean="0"/>
              <a:t>    </a:t>
            </a:r>
            <a:r>
              <a:rPr kumimoji="1" lang="en-US" altLang="ja-JP" dirty="0" smtClean="0">
                <a:solidFill>
                  <a:srgbClr val="FF0000"/>
                </a:solidFill>
              </a:rPr>
              <a:t>Prevent buckling</a:t>
            </a:r>
            <a:endParaRPr lang="en-US" altLang="ja-JP" dirty="0">
              <a:solidFill>
                <a:srgbClr val="FF0000"/>
              </a:solidFill>
            </a:endParaRPr>
          </a:p>
          <a:p>
            <a:pPr marL="0" indent="0">
              <a:buNone/>
            </a:pPr>
            <a:r>
              <a:rPr lang="en-US" altLang="ja-JP" dirty="0" smtClean="0">
                <a:solidFill>
                  <a:srgbClr val="FF0000"/>
                </a:solidFill>
              </a:rPr>
              <a:t>     No </a:t>
            </a:r>
            <a:r>
              <a:rPr lang="en-US" altLang="ja-JP" dirty="0">
                <a:solidFill>
                  <a:srgbClr val="FF0000"/>
                </a:solidFill>
              </a:rPr>
              <a:t>vertical </a:t>
            </a:r>
            <a:r>
              <a:rPr lang="en-US" altLang="ja-JP" dirty="0" smtClean="0">
                <a:solidFill>
                  <a:srgbClr val="FF0000"/>
                </a:solidFill>
              </a:rPr>
              <a:t>fin</a:t>
            </a:r>
            <a:endParaRPr lang="en-US" altLang="ja-JP" dirty="0">
              <a:solidFill>
                <a:srgbClr val="FF0000"/>
              </a:solidFill>
            </a:endParaRPr>
          </a:p>
          <a:p>
            <a:pPr marL="0" indent="0">
              <a:buNone/>
            </a:pPr>
            <a:r>
              <a:rPr lang="en-US" altLang="ja-JP" dirty="0" smtClean="0"/>
              <a:t>     No transfer equipment</a:t>
            </a:r>
          </a:p>
          <a:p>
            <a:pPr marL="0" indent="0">
              <a:buNone/>
            </a:pPr>
            <a:r>
              <a:rPr lang="en-US" altLang="ja-JP" dirty="0"/>
              <a:t> </a:t>
            </a:r>
            <a:r>
              <a:rPr lang="en-US" altLang="ja-JP" dirty="0" smtClean="0"/>
              <a:t>    Easy die re-sink</a:t>
            </a:r>
          </a:p>
          <a:p>
            <a:endParaRPr kumimoji="1" lang="en-US" altLang="ja-JP" dirty="0" smtClean="0"/>
          </a:p>
          <a:p>
            <a:r>
              <a:rPr kumimoji="1" lang="en-US" altLang="ja-JP" dirty="0" smtClean="0"/>
              <a:t>Adjust material position easily</a:t>
            </a:r>
          </a:p>
          <a:p>
            <a:r>
              <a:rPr lang="en-US" altLang="ja-JP" dirty="0" smtClean="0"/>
              <a:t>Simple knock out</a:t>
            </a:r>
          </a:p>
          <a:p>
            <a:endParaRPr kumimoji="1" lang="ja-JP" altLang="en-US" dirty="0"/>
          </a:p>
        </p:txBody>
      </p:sp>
      <p:grpSp>
        <p:nvGrpSpPr>
          <p:cNvPr id="5" name="グループ化 4"/>
          <p:cNvGrpSpPr/>
          <p:nvPr/>
        </p:nvGrpSpPr>
        <p:grpSpPr>
          <a:xfrm>
            <a:off x="7491557" y="1488603"/>
            <a:ext cx="3393109" cy="4683596"/>
            <a:chOff x="2556000" y="747720"/>
            <a:chExt cx="4103640" cy="6342120"/>
          </a:xfrm>
        </p:grpSpPr>
        <p:pic>
          <p:nvPicPr>
            <p:cNvPr id="6" name="図 5"/>
            <p:cNvPicPr>
              <a:picLocks noChangeAspect="1"/>
            </p:cNvPicPr>
            <p:nvPr/>
          </p:nvPicPr>
          <p:blipFill>
            <a:blip r:embed="rId3">
              <a:lum/>
              <a:alphaModFix/>
            </a:blip>
            <a:srcRect/>
            <a:stretch>
              <a:fillRect/>
            </a:stretch>
          </p:blipFill>
          <p:spPr>
            <a:xfrm>
              <a:off x="2556000" y="747720"/>
              <a:ext cx="4103640" cy="6342120"/>
            </a:xfrm>
            <a:prstGeom prst="rect">
              <a:avLst/>
            </a:prstGeom>
            <a:noFill/>
            <a:ln>
              <a:noFill/>
            </a:ln>
          </p:spPr>
        </p:pic>
        <p:sp>
          <p:nvSpPr>
            <p:cNvPr id="7" name="フリーフォーム 6"/>
            <p:cNvSpPr/>
            <p:nvPr/>
          </p:nvSpPr>
          <p:spPr>
            <a:xfrm>
              <a:off x="2556000" y="747720"/>
              <a:ext cx="4103640" cy="6342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lstStyle/>
            <a:p>
              <a:pPr marL="0" marR="0" lvl="0" indent="0" algn="l" rtl="0" hangingPunct="1">
                <a:lnSpc>
                  <a:spcPct val="87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800" b="0" i="0" u="none" strike="noStrike" baseline="0">
                <a:ln>
                  <a:noFill/>
                </a:ln>
                <a:solidFill>
                  <a:srgbClr val="000000"/>
                </a:solidFill>
                <a:latin typeface="Arial" pitchFamily="34"/>
                <a:ea typeface="ＭＳ Ｐゴシック" pitchFamily="50"/>
                <a:cs typeface="ＭＳ Ｐゴシック" pitchFamily="50"/>
              </a:endParaRPr>
            </a:p>
          </p:txBody>
        </p:sp>
      </p:grpSp>
    </p:spTree>
    <p:extLst>
      <p:ext uri="{BB962C8B-B14F-4D97-AF65-F5344CB8AC3E}">
        <p14:creationId xmlns:p14="http://schemas.microsoft.com/office/powerpoint/2010/main" val="1875300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0164" y="484632"/>
            <a:ext cx="10368084" cy="639088"/>
          </a:xfrm>
        </p:spPr>
        <p:txBody>
          <a:bodyPr>
            <a:normAutofit fontScale="90000"/>
          </a:bodyPr>
          <a:lstStyle/>
          <a:p>
            <a:r>
              <a:rPr kumimoji="1" lang="en-US" altLang="ja-JP" dirty="0" smtClean="0"/>
              <a:t>OF </a:t>
            </a:r>
            <a:r>
              <a:rPr kumimoji="1" lang="en-US" altLang="ja-JP" dirty="0" err="1" smtClean="0"/>
              <a:t>COURsE</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760164" y="1978189"/>
            <a:ext cx="10742658" cy="4050792"/>
          </a:xfrm>
        </p:spPr>
        <p:txBody>
          <a:bodyPr>
            <a:normAutofit lnSpcReduction="10000"/>
          </a:bodyPr>
          <a:lstStyle/>
          <a:p>
            <a:pPr marL="0" indent="0">
              <a:buNone/>
            </a:pPr>
            <a:r>
              <a:rPr kumimoji="1" lang="en-US" altLang="ja-JP" dirty="0" smtClean="0"/>
              <a:t>This is </a:t>
            </a:r>
            <a:r>
              <a:rPr lang="en-US" altLang="ja-JP" dirty="0" smtClean="0"/>
              <a:t>basically </a:t>
            </a:r>
            <a:r>
              <a:rPr kumimoji="1" lang="en-US" altLang="ja-JP" dirty="0" smtClean="0"/>
              <a:t>Servo Screw Press.</a:t>
            </a:r>
          </a:p>
          <a:p>
            <a:pPr marL="0" indent="0">
              <a:buNone/>
            </a:pPr>
            <a:endParaRPr lang="en-US" altLang="ja-JP" dirty="0"/>
          </a:p>
          <a:p>
            <a:pPr marL="0" indent="0">
              <a:buNone/>
            </a:pPr>
            <a:r>
              <a:rPr kumimoji="1" lang="en-US" altLang="ja-JP" dirty="0" smtClean="0"/>
              <a:t>TOUCH PANEL </a:t>
            </a:r>
            <a:r>
              <a:rPr lang="en-US" altLang="ja-JP" dirty="0" smtClean="0"/>
              <a:t>SETTING</a:t>
            </a:r>
            <a:r>
              <a:rPr lang="en-US" altLang="ja-JP" dirty="0"/>
              <a:t>,</a:t>
            </a:r>
            <a:r>
              <a:rPr kumimoji="1" lang="en-US" altLang="ja-JP" dirty="0" smtClean="0"/>
              <a:t> DATA MEMORY</a:t>
            </a:r>
          </a:p>
          <a:p>
            <a:pPr marL="0" indent="0">
              <a:buNone/>
            </a:pPr>
            <a:r>
              <a:rPr lang="en-US" altLang="ja-JP" dirty="0" smtClean="0"/>
              <a:t>AUTOMATION OK</a:t>
            </a:r>
          </a:p>
          <a:p>
            <a:pPr marL="0" indent="0">
              <a:buNone/>
            </a:pPr>
            <a:r>
              <a:rPr lang="en-US" altLang="ja-JP" dirty="0" smtClean="0"/>
              <a:t>HIGH SPEED, </a:t>
            </a:r>
            <a:endParaRPr lang="en-US" altLang="ja-JP" dirty="0" smtClean="0"/>
          </a:p>
          <a:p>
            <a:pPr marL="0" indent="0">
              <a:buNone/>
            </a:pPr>
            <a:r>
              <a:rPr lang="en-US" altLang="ja-JP" dirty="0" smtClean="0"/>
              <a:t>PRECISION </a:t>
            </a:r>
            <a:r>
              <a:rPr lang="en-US" altLang="ja-JP" dirty="0" smtClean="0"/>
              <a:t>FORGING</a:t>
            </a:r>
          </a:p>
          <a:p>
            <a:pPr marL="0" indent="0">
              <a:buNone/>
            </a:pPr>
            <a:r>
              <a:rPr lang="en-US" altLang="ja-JP" dirty="0" smtClean="0"/>
              <a:t>LESS MAINTENANCE</a:t>
            </a:r>
          </a:p>
          <a:p>
            <a:pPr marL="0" indent="0">
              <a:buNone/>
            </a:pPr>
            <a:r>
              <a:rPr lang="en-US" altLang="ja-JP" dirty="0" smtClean="0"/>
              <a:t>SAVE ENERGY</a:t>
            </a:r>
          </a:p>
          <a:p>
            <a:pPr marL="0" indent="0">
              <a:buNone/>
            </a:pPr>
            <a:endParaRPr kumimoji="1" lang="en-US" altLang="ja-JP" dirty="0"/>
          </a:p>
          <a:p>
            <a:pPr marL="0" indent="0">
              <a:buNone/>
            </a:pPr>
            <a:r>
              <a:rPr lang="en-US" altLang="ja-JP" dirty="0" smtClean="0"/>
              <a:t>Initial cost is much lower than the horizontal </a:t>
            </a:r>
            <a:r>
              <a:rPr lang="en-US" altLang="ja-JP" dirty="0" err="1" smtClean="0"/>
              <a:t>upsetter</a:t>
            </a:r>
            <a:r>
              <a:rPr lang="en-US" altLang="ja-JP" dirty="0" smtClean="0"/>
              <a:t>.</a:t>
            </a:r>
            <a:endParaRPr kumimoji="1" lang="en-US" altLang="ja-JP" dirty="0"/>
          </a:p>
        </p:txBody>
      </p:sp>
      <p:pic>
        <p:nvPicPr>
          <p:cNvPr id="4" name="図 3"/>
          <p:cNvPicPr>
            <a:picLocks noChangeAspect="1"/>
          </p:cNvPicPr>
          <p:nvPr/>
        </p:nvPicPr>
        <p:blipFill>
          <a:blip r:embed="rId3"/>
          <a:stretch>
            <a:fillRect/>
          </a:stretch>
        </p:blipFill>
        <p:spPr>
          <a:xfrm>
            <a:off x="7599304" y="693953"/>
            <a:ext cx="3903518" cy="5208377"/>
          </a:xfrm>
          <a:prstGeom prst="rect">
            <a:avLst/>
          </a:prstGeom>
        </p:spPr>
      </p:pic>
    </p:spTree>
    <p:extLst>
      <p:ext uri="{BB962C8B-B14F-4D97-AF65-F5344CB8AC3E}">
        <p14:creationId xmlns:p14="http://schemas.microsoft.com/office/powerpoint/2010/main" val="2921290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4063" y="275312"/>
            <a:ext cx="10434185" cy="675905"/>
          </a:xfrm>
        </p:spPr>
        <p:txBody>
          <a:bodyPr>
            <a:normAutofit fontScale="90000"/>
          </a:bodyPr>
          <a:lstStyle/>
          <a:p>
            <a:r>
              <a:rPr kumimoji="1" lang="en-US" altLang="ja-JP" dirty="0" smtClean="0"/>
              <a:t>OUR PRODUCTS</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VES</a:t>
            </a:r>
            <a:r>
              <a:rPr lang="ja-JP" altLang="en-US" dirty="0"/>
              <a:t> </a:t>
            </a:r>
            <a:r>
              <a:rPr lang="en-US" altLang="ja-JP" dirty="0" smtClean="0"/>
              <a:t>Series</a:t>
            </a:r>
            <a:r>
              <a:rPr lang="ja-JP" altLang="en-US" dirty="0" smtClean="0"/>
              <a:t>　</a:t>
            </a:r>
            <a:r>
              <a:rPr lang="en-US" altLang="ja-JP" dirty="0" smtClean="0"/>
              <a:t>100-1600 t</a:t>
            </a:r>
          </a:p>
          <a:p>
            <a:r>
              <a:rPr lang="en-US" altLang="ja-JP" dirty="0" smtClean="0"/>
              <a:t>Dia. of material : max </a:t>
            </a:r>
            <a:r>
              <a:rPr lang="el-GR" altLang="ja-JP" dirty="0" smtClean="0"/>
              <a:t>Φ</a:t>
            </a:r>
            <a:r>
              <a:rPr lang="en-US" altLang="ja-JP" dirty="0" smtClean="0"/>
              <a:t>100mm</a:t>
            </a:r>
          </a:p>
          <a:p>
            <a:r>
              <a:rPr lang="en-US" altLang="ja-JP" dirty="0" smtClean="0"/>
              <a:t>Length of material : max 1m</a:t>
            </a:r>
            <a:endParaRPr lang="en-US" altLang="ja-JP" dirty="0"/>
          </a:p>
          <a:p>
            <a:pPr marL="0" indent="0">
              <a:buNone/>
            </a:pPr>
            <a:endParaRPr lang="en-US" altLang="ja-JP" dirty="0" smtClean="0"/>
          </a:p>
        </p:txBody>
      </p:sp>
      <p:pic>
        <p:nvPicPr>
          <p:cNvPr id="4" name="図 3"/>
          <p:cNvPicPr>
            <a:picLocks noChangeAspect="1"/>
          </p:cNvPicPr>
          <p:nvPr/>
        </p:nvPicPr>
        <p:blipFill>
          <a:blip r:embed="rId3"/>
          <a:stretch>
            <a:fillRect/>
          </a:stretch>
        </p:blipFill>
        <p:spPr>
          <a:xfrm>
            <a:off x="7113242" y="1289304"/>
            <a:ext cx="3936675" cy="4754129"/>
          </a:xfrm>
          <a:prstGeom prst="rect">
            <a:avLst/>
          </a:prstGeom>
        </p:spPr>
      </p:pic>
    </p:spTree>
    <p:extLst>
      <p:ext uri="{BB962C8B-B14F-4D97-AF65-F5344CB8AC3E}">
        <p14:creationId xmlns:p14="http://schemas.microsoft.com/office/powerpoint/2010/main" val="3433662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1859" y="176160"/>
            <a:ext cx="10566388" cy="617054"/>
          </a:xfrm>
        </p:spPr>
        <p:txBody>
          <a:bodyPr>
            <a:normAutofit fontScale="90000"/>
          </a:bodyPr>
          <a:lstStyle/>
          <a:p>
            <a:r>
              <a:rPr kumimoji="1" lang="en-US" altLang="ja-JP" dirty="0" smtClean="0"/>
              <a:t>THE MOVIE OF 150vES</a:t>
            </a:r>
            <a:endParaRPr kumimoji="1" lang="ja-JP" altLang="en-US" dirty="0"/>
          </a:p>
        </p:txBody>
      </p:sp>
      <p:sp>
        <p:nvSpPr>
          <p:cNvPr id="3" name="コンテンツ プレースホルダー 2"/>
          <p:cNvSpPr>
            <a:spLocks noGrp="1"/>
          </p:cNvSpPr>
          <p:nvPr>
            <p:ph idx="1"/>
          </p:nvPr>
        </p:nvSpPr>
        <p:spPr>
          <a:xfrm>
            <a:off x="561859" y="2077342"/>
            <a:ext cx="2655066" cy="2692962"/>
          </a:xfrm>
        </p:spPr>
        <p:txBody>
          <a:bodyPr>
            <a:normAutofit/>
          </a:bodyPr>
          <a:lstStyle/>
          <a:p>
            <a:pPr marL="0" indent="0">
              <a:buNone/>
            </a:pPr>
            <a:r>
              <a:rPr lang="en-US" altLang="ja-JP" dirty="0" smtClean="0"/>
              <a:t>The name of 150 ton vertical </a:t>
            </a:r>
            <a:r>
              <a:rPr lang="en-US" altLang="ja-JP" dirty="0" err="1" smtClean="0"/>
              <a:t>upsetter</a:t>
            </a:r>
            <a:r>
              <a:rPr lang="en-US" altLang="ja-JP" dirty="0" smtClean="0"/>
              <a:t> is </a:t>
            </a:r>
          </a:p>
          <a:p>
            <a:pPr marL="0" indent="0">
              <a:buNone/>
            </a:pPr>
            <a:endParaRPr lang="en-US" altLang="ja-JP" dirty="0"/>
          </a:p>
          <a:p>
            <a:pPr marL="0" indent="0">
              <a:buNone/>
            </a:pPr>
            <a:r>
              <a:rPr kumimoji="1" lang="en-US" altLang="ja-JP" dirty="0" smtClean="0"/>
              <a:t>150VES.</a:t>
            </a:r>
            <a:r>
              <a:rPr lang="en-US" altLang="ja-JP" dirty="0" smtClean="0"/>
              <a:t>【</a:t>
            </a:r>
            <a:r>
              <a:rPr lang="en-US" altLang="ja-JP" dirty="0"/>
              <a:t>v:i:es</a:t>
            </a:r>
            <a:r>
              <a:rPr lang="en-US" altLang="ja-JP" dirty="0" smtClean="0"/>
              <a:t>】</a:t>
            </a:r>
          </a:p>
          <a:p>
            <a:pPr marL="0" indent="0">
              <a:buNone/>
            </a:pPr>
            <a:endParaRPr lang="en-US" altLang="ja-JP" dirty="0"/>
          </a:p>
          <a:p>
            <a:pPr marL="0" indent="0">
              <a:buNone/>
            </a:pPr>
            <a:r>
              <a:rPr lang="en-US" altLang="ja-JP" dirty="0" smtClean="0"/>
              <a:t>MF </a:t>
            </a:r>
            <a:r>
              <a:rPr lang="en-US" altLang="ja-JP" dirty="0"/>
              <a:t>Tokyo </a:t>
            </a:r>
            <a:r>
              <a:rPr lang="en-US" altLang="ja-JP" dirty="0" smtClean="0"/>
              <a:t>2011</a:t>
            </a:r>
          </a:p>
          <a:p>
            <a:pPr marL="0" indent="0">
              <a:buNone/>
            </a:pPr>
            <a:endParaRPr kumimoji="1" lang="en-US" altLang="ja-JP" dirty="0"/>
          </a:p>
          <a:p>
            <a:pPr marL="0" indent="0">
              <a:buNone/>
            </a:pPr>
            <a:endParaRPr lang="en-US" altLang="ja-JP" dirty="0" smtClean="0"/>
          </a:p>
        </p:txBody>
      </p:sp>
      <p:pic>
        <p:nvPicPr>
          <p:cNvPr id="4" name="01 150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6710" y="1331913"/>
            <a:ext cx="6096000" cy="4572000"/>
          </a:xfrm>
          <a:prstGeom prst="rect">
            <a:avLst/>
          </a:prstGeom>
        </p:spPr>
      </p:pic>
    </p:spTree>
    <p:extLst>
      <p:ext uri="{BB962C8B-B14F-4D97-AF65-F5344CB8AC3E}">
        <p14:creationId xmlns:p14="http://schemas.microsoft.com/office/powerpoint/2010/main" val="2456281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15685" y="368845"/>
            <a:ext cx="3160629" cy="843011"/>
          </a:xfrm>
        </p:spPr>
        <p:txBody>
          <a:bodyPr/>
          <a:lstStyle/>
          <a:p>
            <a:r>
              <a:rPr lang="en-US" altLang="ja-JP" dirty="0" smtClean="0"/>
              <a:t>TOPICS</a:t>
            </a:r>
            <a:endParaRPr kumimoji="1" lang="ja-JP" altLang="en-US" dirty="0"/>
          </a:p>
        </p:txBody>
      </p:sp>
      <p:sp>
        <p:nvSpPr>
          <p:cNvPr id="3" name="コンテンツ プレースホルダー 2"/>
          <p:cNvSpPr>
            <a:spLocks noGrp="1"/>
          </p:cNvSpPr>
          <p:nvPr>
            <p:ph idx="1"/>
          </p:nvPr>
        </p:nvSpPr>
        <p:spPr>
          <a:xfrm>
            <a:off x="3456543" y="2121408"/>
            <a:ext cx="5278915" cy="4050792"/>
          </a:xfrm>
        </p:spPr>
        <p:txBody>
          <a:bodyPr>
            <a:normAutofit/>
          </a:bodyPr>
          <a:lstStyle/>
          <a:p>
            <a:pPr marL="0" indent="0" algn="ctr">
              <a:buNone/>
            </a:pPr>
            <a:r>
              <a:rPr lang="en-US" altLang="ja-JP" dirty="0" smtClean="0"/>
              <a:t> 0. COMPANY INFORMATION </a:t>
            </a:r>
          </a:p>
          <a:p>
            <a:pPr marL="0" indent="0" algn="ctr">
              <a:buNone/>
            </a:pPr>
            <a:endParaRPr kumimoji="1" lang="en-US" altLang="ja-JP" dirty="0"/>
          </a:p>
          <a:p>
            <a:pPr marL="514350" indent="-514350">
              <a:buAutoNum type="arabicPeriod"/>
            </a:pPr>
            <a:r>
              <a:rPr lang="en-US" altLang="ja-JP" dirty="0" smtClean="0"/>
              <a:t>WHAT IS A “SCREW PRESS”?</a:t>
            </a:r>
          </a:p>
          <a:p>
            <a:pPr marL="514350" indent="-514350">
              <a:buAutoNum type="arabicPeriod"/>
            </a:pPr>
            <a:endParaRPr kumimoji="1" lang="en-US" altLang="ja-JP" dirty="0"/>
          </a:p>
          <a:p>
            <a:pPr marL="514350" indent="-514350">
              <a:buAutoNum type="arabicPeriod"/>
            </a:pPr>
            <a:r>
              <a:rPr lang="en-US" altLang="ja-JP" dirty="0" smtClean="0"/>
              <a:t>VERTICAL UPSETTER</a:t>
            </a:r>
          </a:p>
          <a:p>
            <a:pPr marL="514350" indent="-514350">
              <a:buAutoNum type="arabicPeriod"/>
            </a:pPr>
            <a:endParaRPr kumimoji="1" lang="en-US" altLang="ja-JP" dirty="0"/>
          </a:p>
          <a:p>
            <a:pPr marL="514350" indent="-514350">
              <a:buAutoNum type="arabicPeriod"/>
            </a:pPr>
            <a:r>
              <a:rPr lang="en-US" altLang="ja-JP" dirty="0" smtClean="0"/>
              <a:t>OTHERS</a:t>
            </a:r>
            <a:endParaRPr kumimoji="1" lang="ja-JP" altLang="en-US" dirty="0"/>
          </a:p>
        </p:txBody>
      </p:sp>
      <p:pic>
        <p:nvPicPr>
          <p:cNvPr id="4" name="図 3"/>
          <p:cNvPicPr>
            <a:picLocks noChangeAspect="1"/>
          </p:cNvPicPr>
          <p:nvPr/>
        </p:nvPicPr>
        <p:blipFill>
          <a:blip r:embed="rId3"/>
          <a:stretch>
            <a:fillRect/>
          </a:stretch>
        </p:blipFill>
        <p:spPr>
          <a:xfrm>
            <a:off x="0" y="-17490"/>
            <a:ext cx="2830074" cy="772670"/>
          </a:xfrm>
          <a:prstGeom prst="rect">
            <a:avLst/>
          </a:prstGeom>
        </p:spPr>
      </p:pic>
    </p:spTree>
    <p:extLst>
      <p:ext uri="{BB962C8B-B14F-4D97-AF65-F5344CB8AC3E}">
        <p14:creationId xmlns:p14="http://schemas.microsoft.com/office/powerpoint/2010/main" val="1127954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6172" y="396497"/>
            <a:ext cx="10843767" cy="697600"/>
          </a:xfrm>
        </p:spPr>
        <p:txBody>
          <a:bodyPr>
            <a:normAutofit fontScale="90000"/>
          </a:bodyPr>
          <a:lstStyle/>
          <a:p>
            <a:r>
              <a:rPr lang="en-US" altLang="ja-JP" dirty="0" smtClean="0"/>
              <a:t>600VESH  AUTOMATION</a:t>
            </a:r>
            <a:endParaRPr kumimoji="1" lang="ja-JP" altLang="en-US" dirty="0"/>
          </a:p>
        </p:txBody>
      </p:sp>
      <p:sp>
        <p:nvSpPr>
          <p:cNvPr id="4" name="コンテンツ プレースホルダー 3"/>
          <p:cNvSpPr>
            <a:spLocks noGrp="1"/>
          </p:cNvSpPr>
          <p:nvPr>
            <p:ph idx="1"/>
          </p:nvPr>
        </p:nvSpPr>
        <p:spPr>
          <a:xfrm>
            <a:off x="6269809" y="6109514"/>
            <a:ext cx="4725024" cy="478573"/>
          </a:xfrm>
        </p:spPr>
        <p:txBody>
          <a:bodyPr/>
          <a:lstStyle/>
          <a:p>
            <a:pPr marL="0" indent="0">
              <a:buNone/>
            </a:pPr>
            <a:r>
              <a:rPr lang="en-US" altLang="ja-JP" dirty="0" smtClean="0"/>
              <a:t>VESH is High Forming Energy model.</a:t>
            </a:r>
            <a:endParaRPr kumimoji="1" lang="ja-JP" altLang="en-US" dirty="0"/>
          </a:p>
        </p:txBody>
      </p:sp>
      <p:pic>
        <p:nvPicPr>
          <p:cNvPr id="6" name="03 AU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16238" y="1094097"/>
            <a:ext cx="6096000" cy="4572000"/>
          </a:xfrm>
          <a:prstGeom prst="rect">
            <a:avLst/>
          </a:prstGeom>
        </p:spPr>
      </p:pic>
    </p:spTree>
    <p:extLst>
      <p:ext uri="{BB962C8B-B14F-4D97-AF65-F5344CB8AC3E}">
        <p14:creationId xmlns:p14="http://schemas.microsoft.com/office/powerpoint/2010/main" val="632104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08353" y="2766219"/>
            <a:ext cx="7975294" cy="1325563"/>
          </a:xfrm>
        </p:spPr>
        <p:txBody>
          <a:bodyPr>
            <a:normAutofit/>
          </a:bodyPr>
          <a:lstStyle/>
          <a:p>
            <a:pPr algn="ctr"/>
            <a:r>
              <a:rPr kumimoji="1" lang="en-US" altLang="ja-JP" dirty="0" smtClean="0"/>
              <a:t>THANK YOU FOR YOUR LISTENING.</a:t>
            </a:r>
            <a:endParaRPr kumimoji="1" lang="ja-JP" altLang="en-US" dirty="0"/>
          </a:p>
        </p:txBody>
      </p:sp>
      <p:pic>
        <p:nvPicPr>
          <p:cNvPr id="3" name="図 2"/>
          <p:cNvPicPr>
            <a:picLocks noChangeAspect="1"/>
          </p:cNvPicPr>
          <p:nvPr/>
        </p:nvPicPr>
        <p:blipFill>
          <a:blip r:embed="rId3"/>
          <a:stretch>
            <a:fillRect/>
          </a:stretch>
        </p:blipFill>
        <p:spPr>
          <a:xfrm>
            <a:off x="0" y="-64094"/>
            <a:ext cx="7563322" cy="2064947"/>
          </a:xfrm>
          <a:prstGeom prst="rect">
            <a:avLst/>
          </a:prstGeom>
        </p:spPr>
      </p:pic>
    </p:spTree>
    <p:extLst>
      <p:ext uri="{BB962C8B-B14F-4D97-AF65-F5344CB8AC3E}">
        <p14:creationId xmlns:p14="http://schemas.microsoft.com/office/powerpoint/2010/main" val="402779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11762" y="154237"/>
            <a:ext cx="8568477" cy="649994"/>
          </a:xfrm>
        </p:spPr>
        <p:txBody>
          <a:bodyPr>
            <a:normAutofit fontScale="90000"/>
          </a:bodyPr>
          <a:lstStyle/>
          <a:p>
            <a:r>
              <a:rPr kumimoji="1" lang="en-US" altLang="ja-JP" dirty="0" smtClean="0"/>
              <a:t>Company information</a:t>
            </a:r>
            <a:endParaRPr kumimoji="1" lang="ja-JP" altLang="en-US" dirty="0"/>
          </a:p>
        </p:txBody>
      </p:sp>
      <p:pic>
        <p:nvPicPr>
          <p:cNvPr id="4" name="図 3"/>
          <p:cNvPicPr>
            <a:picLocks noChangeAspect="1"/>
          </p:cNvPicPr>
          <p:nvPr/>
        </p:nvPicPr>
        <p:blipFill>
          <a:blip r:embed="rId3"/>
          <a:stretch>
            <a:fillRect/>
          </a:stretch>
        </p:blipFill>
        <p:spPr>
          <a:xfrm>
            <a:off x="761541" y="1906148"/>
            <a:ext cx="10451703" cy="3613303"/>
          </a:xfrm>
          <a:prstGeom prst="rect">
            <a:avLst/>
          </a:prstGeom>
        </p:spPr>
      </p:pic>
      <p:pic>
        <p:nvPicPr>
          <p:cNvPr id="5" name="図 4"/>
          <p:cNvPicPr>
            <a:picLocks noChangeAspect="1"/>
          </p:cNvPicPr>
          <p:nvPr/>
        </p:nvPicPr>
        <p:blipFill>
          <a:blip r:embed="rId4"/>
          <a:stretch>
            <a:fillRect/>
          </a:stretch>
        </p:blipFill>
        <p:spPr>
          <a:xfrm>
            <a:off x="2339507" y="1566247"/>
            <a:ext cx="7295770" cy="4933189"/>
          </a:xfrm>
          <a:prstGeom prst="rect">
            <a:avLst/>
          </a:prstGeom>
        </p:spPr>
      </p:pic>
    </p:spTree>
    <p:extLst>
      <p:ext uri="{BB962C8B-B14F-4D97-AF65-F5344CB8AC3E}">
        <p14:creationId xmlns:p14="http://schemas.microsoft.com/office/powerpoint/2010/main" val="192527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7817" y="297345"/>
            <a:ext cx="10058400" cy="584004"/>
          </a:xfrm>
        </p:spPr>
        <p:txBody>
          <a:bodyPr>
            <a:normAutofit fontScale="90000"/>
          </a:bodyPr>
          <a:lstStyle/>
          <a:p>
            <a:pPr algn="ctr"/>
            <a:r>
              <a:rPr lang="en-US" altLang="ja-JP" dirty="0" smtClean="0"/>
              <a:t>COMPANY INFORMATION</a:t>
            </a:r>
            <a:endParaRPr kumimoji="1" lang="ja-JP" altLang="en-US" dirty="0"/>
          </a:p>
        </p:txBody>
      </p:sp>
      <p:sp>
        <p:nvSpPr>
          <p:cNvPr id="3" name="コンテンツ プレースホルダー 2"/>
          <p:cNvSpPr>
            <a:spLocks noGrp="1"/>
          </p:cNvSpPr>
          <p:nvPr>
            <p:ph idx="1"/>
          </p:nvPr>
        </p:nvSpPr>
        <p:spPr>
          <a:xfrm>
            <a:off x="2214391" y="1510852"/>
            <a:ext cx="8792672" cy="5087171"/>
          </a:xfrm>
        </p:spPr>
        <p:txBody>
          <a:bodyPr>
            <a:normAutofit/>
          </a:bodyPr>
          <a:lstStyle/>
          <a:p>
            <a:pPr marL="0" indent="0">
              <a:buNone/>
            </a:pPr>
            <a:r>
              <a:rPr lang="en-US" altLang="ja-JP" dirty="0" smtClean="0"/>
              <a:t>ENOMOTO IRON WORKS was e</a:t>
            </a:r>
            <a:r>
              <a:rPr kumimoji="1" lang="en-US" altLang="ja-JP" dirty="0" smtClean="0"/>
              <a:t>stablished by </a:t>
            </a:r>
            <a:r>
              <a:rPr kumimoji="1" lang="en-US" altLang="ja-JP" dirty="0" err="1" smtClean="0"/>
              <a:t>Shintaro</a:t>
            </a:r>
            <a:r>
              <a:rPr kumimoji="1" lang="en-US" altLang="ja-JP" dirty="0" smtClean="0"/>
              <a:t> Enomoto, the grand father of the present CEO, in Tokyo as </a:t>
            </a:r>
            <a:r>
              <a:rPr lang="en-US" altLang="ja-JP" dirty="0" smtClean="0"/>
              <a:t>the </a:t>
            </a:r>
            <a:r>
              <a:rPr kumimoji="1" lang="en-US" altLang="ja-JP" dirty="0" smtClean="0"/>
              <a:t>Screw Press maker.</a:t>
            </a:r>
          </a:p>
          <a:p>
            <a:pPr marL="0" indent="0">
              <a:buNone/>
            </a:pPr>
            <a:r>
              <a:rPr lang="en-US" altLang="ja-JP" dirty="0" smtClean="0"/>
              <a:t>ENOMOTO IRON WORKS Co., Ltd. was incorporated by </a:t>
            </a:r>
            <a:r>
              <a:rPr lang="en-US" altLang="ja-JP" dirty="0" err="1" smtClean="0"/>
              <a:t>Fukuyoshi</a:t>
            </a:r>
            <a:r>
              <a:rPr lang="en-US" altLang="ja-JP" dirty="0" smtClean="0"/>
              <a:t> Enomoto, the father of the present CEO.</a:t>
            </a:r>
          </a:p>
          <a:p>
            <a:pPr marL="0" indent="0">
              <a:buNone/>
            </a:pPr>
            <a:r>
              <a:rPr lang="en-US" altLang="ja-JP" dirty="0" smtClean="0"/>
              <a:t>The factory moved to Kanagawa </a:t>
            </a:r>
            <a:r>
              <a:rPr lang="en-US" altLang="ja-JP" dirty="0" err="1" smtClean="0"/>
              <a:t>pref</a:t>
            </a:r>
            <a:r>
              <a:rPr lang="en-US" altLang="ja-JP" dirty="0" smtClean="0"/>
              <a:t>, South of Tokyo.</a:t>
            </a:r>
          </a:p>
          <a:p>
            <a:pPr marL="0" indent="0">
              <a:buNone/>
            </a:pPr>
            <a:r>
              <a:rPr lang="en-US" altLang="ja-JP" dirty="0" smtClean="0"/>
              <a:t>ENOMOTO MACHINE Co., </a:t>
            </a:r>
            <a:r>
              <a:rPr lang="en-US" altLang="ja-JP" dirty="0" err="1" smtClean="0"/>
              <a:t>Ltd.was</a:t>
            </a:r>
            <a:r>
              <a:rPr lang="en-US" altLang="ja-JP" dirty="0" smtClean="0"/>
              <a:t> founded by the present CEO, Yoshio Enomoto.</a:t>
            </a:r>
          </a:p>
          <a:p>
            <a:pPr marL="0" indent="0">
              <a:buNone/>
            </a:pPr>
            <a:r>
              <a:rPr lang="en-US" altLang="ja-JP" dirty="0"/>
              <a:t>The factory was designated as a model factory </a:t>
            </a:r>
            <a:r>
              <a:rPr lang="en-US" altLang="ja-JP" dirty="0" smtClean="0"/>
              <a:t>in </a:t>
            </a:r>
            <a:r>
              <a:rPr lang="en-US" altLang="ja-JP" dirty="0"/>
              <a:t>Kanagawa pref</a:t>
            </a:r>
            <a:r>
              <a:rPr lang="en-US" altLang="ja-JP" dirty="0" smtClean="0"/>
              <a:t>.</a:t>
            </a:r>
          </a:p>
          <a:p>
            <a:pPr marL="0" indent="0">
              <a:buNone/>
            </a:pPr>
            <a:r>
              <a:rPr lang="en-US" altLang="ja-JP" dirty="0" smtClean="0"/>
              <a:t>The new factory opened Feb this year.</a:t>
            </a:r>
            <a:endParaRPr lang="en-US" altLang="ja-JP" dirty="0"/>
          </a:p>
        </p:txBody>
      </p:sp>
      <p:sp>
        <p:nvSpPr>
          <p:cNvPr id="4" name="コンテンツ プレースホルダー 2"/>
          <p:cNvSpPr txBox="1">
            <a:spLocks/>
          </p:cNvSpPr>
          <p:nvPr/>
        </p:nvSpPr>
        <p:spPr>
          <a:xfrm>
            <a:off x="1243071" y="1510853"/>
            <a:ext cx="97132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a:lstStyle>
          <a:p>
            <a:pPr marL="0" indent="0">
              <a:buFont typeface="Wingdings" pitchFamily="2" charset="2"/>
              <a:buNone/>
            </a:pPr>
            <a:r>
              <a:rPr lang="en-US" altLang="ja-JP" dirty="0" smtClean="0"/>
              <a:t>1915</a:t>
            </a:r>
            <a:r>
              <a:rPr lang="en-US" altLang="ja-JP" dirty="0" smtClean="0">
                <a:solidFill>
                  <a:schemeClr val="bg1">
                    <a:lumMod val="95000"/>
                  </a:schemeClr>
                </a:solidFill>
              </a:rPr>
              <a:t>…</a:t>
            </a:r>
            <a:endParaRPr lang="en-US" altLang="ja-JP" dirty="0">
              <a:solidFill>
                <a:schemeClr val="bg1">
                  <a:lumMod val="95000"/>
                </a:schemeClr>
              </a:solidFill>
            </a:endParaRPr>
          </a:p>
          <a:p>
            <a:pPr marL="0" indent="0">
              <a:buFont typeface="Wingdings" pitchFamily="2" charset="2"/>
              <a:buNone/>
            </a:pPr>
            <a:r>
              <a:rPr lang="en-US" altLang="ja-JP" dirty="0" smtClean="0"/>
              <a:t>1954</a:t>
            </a:r>
            <a:r>
              <a:rPr lang="en-US" altLang="ja-JP" dirty="0" smtClean="0">
                <a:solidFill>
                  <a:schemeClr val="bg1">
                    <a:lumMod val="95000"/>
                  </a:schemeClr>
                </a:solidFill>
              </a:rPr>
              <a:t>…</a:t>
            </a:r>
          </a:p>
          <a:p>
            <a:pPr marL="0" indent="0">
              <a:buFont typeface="Wingdings" pitchFamily="2" charset="2"/>
              <a:buNone/>
            </a:pPr>
            <a:r>
              <a:rPr lang="en-US" altLang="ja-JP" dirty="0" smtClean="0"/>
              <a:t>1984</a:t>
            </a:r>
            <a:endParaRPr lang="en-US" altLang="ja-JP" dirty="0"/>
          </a:p>
          <a:p>
            <a:pPr marL="0" indent="0">
              <a:buFont typeface="Wingdings" pitchFamily="2" charset="2"/>
              <a:buNone/>
            </a:pPr>
            <a:r>
              <a:rPr lang="en-US" altLang="ja-JP" dirty="0" smtClean="0"/>
              <a:t>1988</a:t>
            </a:r>
            <a:r>
              <a:rPr lang="en-US" altLang="ja-JP" dirty="0" smtClean="0">
                <a:solidFill>
                  <a:schemeClr val="bg1">
                    <a:lumMod val="95000"/>
                  </a:schemeClr>
                </a:solidFill>
              </a:rPr>
              <a:t>…</a:t>
            </a:r>
          </a:p>
          <a:p>
            <a:pPr marL="0" indent="0">
              <a:buFont typeface="Wingdings" pitchFamily="2" charset="2"/>
              <a:buNone/>
            </a:pPr>
            <a:r>
              <a:rPr lang="en-US" altLang="ja-JP" dirty="0" smtClean="0"/>
              <a:t>2008</a:t>
            </a:r>
          </a:p>
          <a:p>
            <a:pPr marL="0" indent="0">
              <a:buFont typeface="Wingdings" pitchFamily="2" charset="2"/>
              <a:buNone/>
            </a:pPr>
            <a:r>
              <a:rPr lang="en-US" altLang="ja-JP" dirty="0" smtClean="0"/>
              <a:t>2015</a:t>
            </a:r>
            <a:endParaRPr lang="en-US" altLang="ja-JP"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6536" y="297345"/>
            <a:ext cx="1225138" cy="1701845"/>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84" y="4772603"/>
            <a:ext cx="1369065" cy="1825420"/>
          </a:xfrm>
          <a:prstGeom prst="rect">
            <a:avLst/>
          </a:prstGeom>
        </p:spPr>
      </p:pic>
      <p:pic>
        <p:nvPicPr>
          <p:cNvPr id="1026" name="図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99" y="179772"/>
            <a:ext cx="11620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983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9847" y="269479"/>
            <a:ext cx="10058400" cy="1609344"/>
          </a:xfrm>
        </p:spPr>
        <p:txBody>
          <a:bodyPr/>
          <a:lstStyle/>
          <a:p>
            <a:pPr algn="ctr"/>
            <a:r>
              <a:rPr kumimoji="1" lang="en-US" altLang="ja-JP" dirty="0" smtClean="0"/>
              <a:t>This is our factory.</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18" y="1739153"/>
            <a:ext cx="6131859" cy="4598894"/>
          </a:xfrm>
          <a:prstGeom prst="rect">
            <a:avLst/>
          </a:prstGeom>
        </p:spPr>
      </p:pic>
    </p:spTree>
    <p:extLst>
      <p:ext uri="{BB962C8B-B14F-4D97-AF65-F5344CB8AC3E}">
        <p14:creationId xmlns:p14="http://schemas.microsoft.com/office/powerpoint/2010/main" val="908429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1186" y="220227"/>
            <a:ext cx="11949629" cy="718653"/>
          </a:xfrm>
        </p:spPr>
        <p:txBody>
          <a:bodyPr>
            <a:normAutofit fontScale="90000"/>
          </a:bodyPr>
          <a:lstStyle/>
          <a:p>
            <a:pPr algn="ctr"/>
            <a:r>
              <a:rPr kumimoji="1" lang="en-US" altLang="ja-JP" dirty="0" smtClean="0"/>
              <a:t>MAIN PRODUCTS AND MARKETS</a:t>
            </a:r>
            <a:endParaRPr kumimoji="1" lang="ja-JP" altLang="en-US" dirty="0"/>
          </a:p>
        </p:txBody>
      </p:sp>
      <p:sp>
        <p:nvSpPr>
          <p:cNvPr id="3" name="コンテンツ プレースホルダー 2"/>
          <p:cNvSpPr>
            <a:spLocks noGrp="1"/>
          </p:cNvSpPr>
          <p:nvPr>
            <p:ph idx="1"/>
          </p:nvPr>
        </p:nvSpPr>
        <p:spPr>
          <a:xfrm>
            <a:off x="298413" y="1591570"/>
            <a:ext cx="10058400" cy="5130072"/>
          </a:xfrm>
        </p:spPr>
        <p:txBody>
          <a:bodyPr>
            <a:normAutofit lnSpcReduction="10000"/>
          </a:bodyPr>
          <a:lstStyle/>
          <a:p>
            <a:r>
              <a:rPr kumimoji="1" lang="en-US" altLang="ja-JP" sz="2800" b="1" dirty="0" smtClean="0"/>
              <a:t>We make all kinds of </a:t>
            </a:r>
            <a:r>
              <a:rPr kumimoji="1" lang="en-US" altLang="ja-JP" sz="2800" b="1" dirty="0" smtClean="0">
                <a:solidFill>
                  <a:srgbClr val="FF0000"/>
                </a:solidFill>
              </a:rPr>
              <a:t>Screw presses</a:t>
            </a:r>
            <a:r>
              <a:rPr kumimoji="1" lang="en-US" altLang="ja-JP" sz="2800" b="1" dirty="0" smtClean="0"/>
              <a:t>.</a:t>
            </a:r>
          </a:p>
          <a:p>
            <a:pPr marL="0" indent="0">
              <a:buNone/>
            </a:pPr>
            <a:r>
              <a:rPr lang="en-US" altLang="ja-JP" sz="2400" dirty="0"/>
              <a:t> </a:t>
            </a:r>
            <a:r>
              <a:rPr lang="en-US" altLang="ja-JP" sz="2400" dirty="0" smtClean="0"/>
              <a:t> </a:t>
            </a:r>
            <a:r>
              <a:rPr kumimoji="1" lang="en-US" altLang="ja-JP" sz="2400" dirty="0" smtClean="0"/>
              <a:t>capacity from </a:t>
            </a:r>
            <a:r>
              <a:rPr kumimoji="1" lang="en-US" altLang="ja-JP" sz="2400" b="1" dirty="0" smtClean="0">
                <a:solidFill>
                  <a:srgbClr val="FF0000"/>
                </a:solidFill>
              </a:rPr>
              <a:t>100 t </a:t>
            </a:r>
            <a:r>
              <a:rPr kumimoji="1" lang="en-US" altLang="ja-JP" sz="2400" dirty="0" smtClean="0"/>
              <a:t>to </a:t>
            </a:r>
            <a:r>
              <a:rPr kumimoji="1" lang="en-US" altLang="ja-JP" sz="2400" b="1" dirty="0" smtClean="0">
                <a:solidFill>
                  <a:srgbClr val="FF0000"/>
                </a:solidFill>
              </a:rPr>
              <a:t>2000 t</a:t>
            </a:r>
          </a:p>
          <a:p>
            <a:endParaRPr lang="en-US" altLang="ja-JP" sz="2400" dirty="0" smtClean="0"/>
          </a:p>
          <a:p>
            <a:r>
              <a:rPr lang="en-US" altLang="ja-JP" sz="2400" dirty="0" smtClean="0"/>
              <a:t>MARKETS</a:t>
            </a:r>
          </a:p>
          <a:p>
            <a:pPr marL="0" indent="0">
              <a:buNone/>
            </a:pPr>
            <a:r>
              <a:rPr lang="en-US" altLang="ja-JP" sz="2400" dirty="0" smtClean="0"/>
              <a:t> Domestic companies :</a:t>
            </a:r>
          </a:p>
          <a:p>
            <a:pPr marL="0" indent="0">
              <a:buNone/>
            </a:pPr>
            <a:r>
              <a:rPr lang="en-US" altLang="ja-JP" sz="2400" dirty="0" smtClean="0"/>
              <a:t>   Main Automobile Maker </a:t>
            </a:r>
          </a:p>
          <a:p>
            <a:pPr marL="0" indent="0">
              <a:buNone/>
            </a:pPr>
            <a:r>
              <a:rPr lang="en-US" altLang="ja-JP" sz="2400" dirty="0" smtClean="0"/>
              <a:t>   (TOYOTA, NISSAN, HONDA, SUZUKI and so on)</a:t>
            </a:r>
          </a:p>
          <a:p>
            <a:pPr marL="0" indent="0">
              <a:buNone/>
            </a:pPr>
            <a:r>
              <a:rPr lang="en-US" altLang="ja-JP" sz="2400" dirty="0" smtClean="0"/>
              <a:t> Oversea countries :</a:t>
            </a:r>
          </a:p>
          <a:p>
            <a:pPr marL="0" indent="0">
              <a:buNone/>
            </a:pPr>
            <a:r>
              <a:rPr lang="en-US" altLang="ja-JP" sz="2400" dirty="0" smtClean="0"/>
              <a:t>   India, Indonesia, Thailand, Vietnam,  Korea, China,</a:t>
            </a:r>
          </a:p>
          <a:p>
            <a:pPr marL="0" indent="0">
              <a:buNone/>
            </a:pPr>
            <a:r>
              <a:rPr lang="en-US" altLang="ja-JP" sz="2400" dirty="0"/>
              <a:t> </a:t>
            </a:r>
            <a:r>
              <a:rPr lang="en-US" altLang="ja-JP" sz="2400" dirty="0" smtClean="0"/>
              <a:t>  and so on</a:t>
            </a:r>
          </a:p>
          <a:p>
            <a:pPr marL="0" indent="0">
              <a:buNone/>
            </a:pPr>
            <a:r>
              <a:rPr lang="en-US" altLang="ja-JP" sz="2400" dirty="0"/>
              <a:t> </a:t>
            </a:r>
            <a:r>
              <a:rPr lang="en-US" altLang="ja-JP" sz="2400" dirty="0" smtClean="0"/>
              <a:t>  </a:t>
            </a:r>
          </a:p>
          <a:p>
            <a:endParaRPr lang="en-US" altLang="ja-JP" dirty="0" smtClean="0"/>
          </a:p>
        </p:txBody>
      </p:sp>
      <p:pic>
        <p:nvPicPr>
          <p:cNvPr id="4" name="図 3"/>
          <p:cNvPicPr/>
          <p:nvPr/>
        </p:nvPicPr>
        <p:blipFill>
          <a:blip r:embed="rId3">
            <a:extLst>
              <a:ext uri="{28A0092B-C50C-407E-A947-70E740481C1C}">
                <a14:useLocalDpi xmlns:a14="http://schemas.microsoft.com/office/drawing/2010/main" val="0"/>
              </a:ext>
            </a:extLst>
          </a:blip>
          <a:srcRect/>
          <a:stretch>
            <a:fillRect/>
          </a:stretch>
        </p:blipFill>
        <p:spPr bwMode="auto">
          <a:xfrm>
            <a:off x="8826427" y="1453485"/>
            <a:ext cx="3060773" cy="5080001"/>
          </a:xfrm>
          <a:prstGeom prst="rect">
            <a:avLst/>
          </a:prstGeom>
          <a:ln>
            <a:noFill/>
          </a:ln>
          <a:effectLst>
            <a:softEdge rad="112500"/>
          </a:effectLst>
        </p:spPr>
      </p:pic>
    </p:spTree>
    <p:extLst>
      <p:ext uri="{BB962C8B-B14F-4D97-AF65-F5344CB8AC3E}">
        <p14:creationId xmlns:p14="http://schemas.microsoft.com/office/powerpoint/2010/main" val="3839092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2371" y="2766219"/>
            <a:ext cx="10979227" cy="1325563"/>
          </a:xfrm>
        </p:spPr>
        <p:txBody>
          <a:bodyPr>
            <a:normAutofit/>
          </a:bodyPr>
          <a:lstStyle/>
          <a:p>
            <a:r>
              <a:rPr lang="en-US" altLang="ja-JP" u="sng" dirty="0" smtClean="0">
                <a:effectLst>
                  <a:outerShdw blurRad="38100" dist="38100" dir="2700000" algn="tl">
                    <a:srgbClr val="000000">
                      <a:alpha val="43137"/>
                    </a:srgbClr>
                  </a:outerShdw>
                </a:effectLst>
              </a:rPr>
              <a:t>1. WHAT IS </a:t>
            </a:r>
            <a:r>
              <a:rPr lang="en-US" altLang="ja-JP" u="sng" dirty="0">
                <a:effectLst>
                  <a:outerShdw blurRad="38100" dist="38100" dir="2700000" algn="tl">
                    <a:srgbClr val="000000">
                      <a:alpha val="43137"/>
                    </a:srgbClr>
                  </a:outerShdw>
                </a:effectLst>
              </a:rPr>
              <a:t>a</a:t>
            </a:r>
            <a:r>
              <a:rPr lang="en-US" altLang="ja-JP" u="sng" dirty="0" smtClean="0">
                <a:effectLst>
                  <a:outerShdw blurRad="38100" dist="38100" dir="2700000" algn="tl">
                    <a:srgbClr val="000000">
                      <a:alpha val="43137"/>
                    </a:srgbClr>
                  </a:outerShdw>
                </a:effectLst>
              </a:rPr>
              <a:t> “SCREW PRESS”?</a:t>
            </a:r>
            <a:endParaRPr kumimoji="1" lang="ja-JP" altLang="en-US" u="sng" dirty="0">
              <a:effectLst>
                <a:outerShdw blurRad="38100" dist="38100" dir="2700000" algn="tl">
                  <a:srgbClr val="000000">
                    <a:alpha val="43137"/>
                  </a:srgbClr>
                </a:outerShdw>
              </a:effectLst>
            </a:endParaRPr>
          </a:p>
        </p:txBody>
      </p:sp>
      <p:pic>
        <p:nvPicPr>
          <p:cNvPr id="3" name="図 2"/>
          <p:cNvPicPr>
            <a:picLocks noChangeAspect="1"/>
          </p:cNvPicPr>
          <p:nvPr/>
        </p:nvPicPr>
        <p:blipFill>
          <a:blip r:embed="rId3"/>
          <a:stretch>
            <a:fillRect/>
          </a:stretch>
        </p:blipFill>
        <p:spPr>
          <a:xfrm>
            <a:off x="0" y="-53074"/>
            <a:ext cx="2830074" cy="772670"/>
          </a:xfrm>
          <a:prstGeom prst="rect">
            <a:avLst/>
          </a:prstGeom>
        </p:spPr>
      </p:pic>
    </p:spTree>
    <p:extLst>
      <p:ext uri="{BB962C8B-B14F-4D97-AF65-F5344CB8AC3E}">
        <p14:creationId xmlns:p14="http://schemas.microsoft.com/office/powerpoint/2010/main" val="3587500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9848" y="0"/>
            <a:ext cx="10058400" cy="1342885"/>
          </a:xfrm>
        </p:spPr>
        <p:txBody>
          <a:bodyPr>
            <a:normAutofit fontScale="90000"/>
          </a:bodyPr>
          <a:lstStyle/>
          <a:p>
            <a:r>
              <a:rPr kumimoji="1" lang="en-US" altLang="ja-JP" dirty="0" smtClean="0"/>
              <a:t>MAIN COMPONENTS made by the screw press</a:t>
            </a:r>
            <a:endParaRPr kumimoji="1" lang="ja-JP" altLang="en-US" dirty="0"/>
          </a:p>
        </p:txBody>
      </p:sp>
      <p:sp>
        <p:nvSpPr>
          <p:cNvPr id="3" name="コンテンツ プレースホルダー 2"/>
          <p:cNvSpPr>
            <a:spLocks noGrp="1"/>
          </p:cNvSpPr>
          <p:nvPr>
            <p:ph idx="1"/>
          </p:nvPr>
        </p:nvSpPr>
        <p:spPr>
          <a:xfrm>
            <a:off x="1069848" y="5745861"/>
            <a:ext cx="10058400" cy="928171"/>
          </a:xfrm>
        </p:spPr>
        <p:txBody>
          <a:bodyPr/>
          <a:lstStyle/>
          <a:p>
            <a:r>
              <a:rPr lang="en-US" altLang="ja-JP" dirty="0" smtClean="0"/>
              <a:t>Parts: A</a:t>
            </a:r>
            <a:r>
              <a:rPr kumimoji="1" lang="en-US" altLang="ja-JP" dirty="0" smtClean="0"/>
              <a:t>utomobile parts,  Water faucets, Watch frames, </a:t>
            </a:r>
            <a:r>
              <a:rPr lang="en-US" altLang="ja-JP" dirty="0" smtClean="0"/>
              <a:t>refractories</a:t>
            </a:r>
            <a:r>
              <a:rPr kumimoji="1" lang="en-US" altLang="ja-JP" dirty="0" smtClean="0"/>
              <a:t> and so on</a:t>
            </a:r>
          </a:p>
          <a:p>
            <a:r>
              <a:rPr kumimoji="1" lang="en-US" altLang="ja-JP" dirty="0" smtClean="0"/>
              <a:t>Material: Steel, </a:t>
            </a:r>
            <a:r>
              <a:rPr kumimoji="1" lang="en-US" altLang="ja-JP" dirty="0" err="1" smtClean="0"/>
              <a:t>Aluminium</a:t>
            </a:r>
            <a:r>
              <a:rPr kumimoji="1" lang="en-US" altLang="ja-JP" smtClean="0"/>
              <a:t>, Brass</a:t>
            </a:r>
            <a:r>
              <a:rPr kumimoji="1" lang="en-US" altLang="ja-JP" dirty="0" smtClean="0"/>
              <a:t>, Titanium, Magnesium, refractories and so on</a:t>
            </a:r>
          </a:p>
          <a:p>
            <a:endParaRPr lang="en-US" altLang="ja-JP" dirty="0"/>
          </a:p>
          <a:p>
            <a:endParaRPr kumimoji="1" lang="ja-JP" altLang="en-US" dirty="0"/>
          </a:p>
        </p:txBody>
      </p:sp>
      <p:pic>
        <p:nvPicPr>
          <p:cNvPr id="4" name="Picture 8" descr="DSC028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40" y="1707954"/>
            <a:ext cx="4312053" cy="2874702"/>
          </a:xfrm>
          <a:prstGeom prst="rect">
            <a:avLst/>
          </a:prstGeom>
          <a:noFill/>
          <a:ln>
            <a:noFill/>
          </a:ln>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SC00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906" y="1716212"/>
            <a:ext cx="4163462" cy="3145727"/>
          </a:xfrm>
          <a:prstGeom prst="rect">
            <a:avLst/>
          </a:prstGeom>
          <a:noFill/>
          <a:ln>
            <a:noFill/>
          </a:ln>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5"/>
          <a:stretch>
            <a:fillRect/>
          </a:stretch>
        </p:blipFill>
        <p:spPr>
          <a:xfrm>
            <a:off x="1112536" y="3713009"/>
            <a:ext cx="1361831" cy="19512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12" descr="DSC02856"/>
          <p:cNvPicPr/>
          <p:nvPr/>
        </p:nvPicPr>
        <p:blipFill>
          <a:blip r:embed="rId6">
            <a:extLst>
              <a:ext uri="{28A0092B-C50C-407E-A947-70E740481C1C}">
                <a14:useLocalDpi xmlns:a14="http://schemas.microsoft.com/office/drawing/2010/main" val="0"/>
              </a:ext>
            </a:extLst>
          </a:blip>
          <a:srcRect/>
          <a:stretch>
            <a:fillRect/>
          </a:stretch>
        </p:blipFill>
        <p:spPr bwMode="auto">
          <a:xfrm>
            <a:off x="3762408" y="2598998"/>
            <a:ext cx="3773130" cy="29259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38402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6980" y="373522"/>
            <a:ext cx="9773191" cy="694019"/>
          </a:xfrm>
        </p:spPr>
        <p:txBody>
          <a:bodyPr>
            <a:normAutofit fontScale="90000"/>
          </a:bodyPr>
          <a:lstStyle/>
          <a:p>
            <a:r>
              <a:rPr kumimoji="1" lang="en-US" altLang="ja-JP" dirty="0" smtClean="0"/>
              <a:t>WHAT IS </a:t>
            </a:r>
            <a:r>
              <a:rPr lang="en-US" altLang="ja-JP" dirty="0"/>
              <a:t>a</a:t>
            </a:r>
            <a:r>
              <a:rPr kumimoji="1" lang="en-US" altLang="ja-JP" dirty="0" smtClean="0"/>
              <a:t> SCREW PRESS?</a:t>
            </a:r>
            <a:endParaRPr kumimoji="1" lang="ja-JP"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193" y="2368627"/>
            <a:ext cx="3772077" cy="3357148"/>
          </a:xfrm>
          <a:prstGeom prst="rect">
            <a:avLst/>
          </a:prstGeom>
          <a:noFill/>
          <a:ln>
            <a:noFill/>
          </a:ln>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908" y="1645519"/>
            <a:ext cx="3079263" cy="4420724"/>
          </a:xfrm>
          <a:prstGeom prst="rect">
            <a:avLst/>
          </a:prstGeom>
          <a:noFill/>
          <a:ln>
            <a:noFill/>
          </a:ln>
          <a:effectLst>
            <a:reflection blurRad="6350" stA="50000" endA="300" endPos="9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800Z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64" y="1884941"/>
            <a:ext cx="3243391" cy="43245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0" y="1906689"/>
            <a:ext cx="11887199" cy="4802582"/>
          </a:xfrm>
        </p:spPr>
        <p:txBody>
          <a:bodyPr>
            <a:normAutofit lnSpcReduction="10000"/>
          </a:bodyPr>
          <a:lstStyle/>
          <a:p>
            <a:pPr marL="0" indent="0" algn="ctr">
              <a:buNone/>
            </a:pPr>
            <a:endParaRPr kumimoji="1" lang="en-US" altLang="ja-JP" dirty="0" smtClean="0"/>
          </a:p>
          <a:p>
            <a:pPr marL="0" indent="0" algn="ctr">
              <a:buNone/>
            </a:pPr>
            <a:endParaRPr lang="en-US" altLang="ja-JP" dirty="0"/>
          </a:p>
          <a:p>
            <a:pPr marL="0" indent="0" algn="ctr">
              <a:buNone/>
            </a:pPr>
            <a:endParaRPr kumimoji="1" lang="en-US" altLang="ja-JP" dirty="0" smtClean="0"/>
          </a:p>
          <a:p>
            <a:pPr marL="0" indent="0" algn="ctr">
              <a:buNone/>
            </a:pPr>
            <a:endParaRPr lang="en-US" altLang="ja-JP" dirty="0"/>
          </a:p>
          <a:p>
            <a:pPr marL="0" indent="0" algn="ctr">
              <a:buNone/>
            </a:pPr>
            <a:endParaRPr kumimoji="1" lang="en-US" altLang="ja-JP" dirty="0" smtClean="0"/>
          </a:p>
          <a:p>
            <a:pPr marL="0" indent="0" algn="ctr">
              <a:buNone/>
            </a:pPr>
            <a:endParaRPr lang="en-US" altLang="ja-JP" dirty="0"/>
          </a:p>
          <a:p>
            <a:pPr marL="0" indent="0" algn="ctr">
              <a:buNone/>
            </a:pPr>
            <a:endParaRPr kumimoji="1" lang="en-US" altLang="ja-JP" dirty="0" smtClean="0"/>
          </a:p>
          <a:p>
            <a:pPr marL="0" indent="0" algn="ctr">
              <a:buNone/>
            </a:pPr>
            <a:endParaRPr lang="en-US" altLang="ja-JP" dirty="0"/>
          </a:p>
          <a:p>
            <a:pPr marL="0" indent="0" algn="ctr">
              <a:buNone/>
            </a:pPr>
            <a:endParaRPr kumimoji="1" lang="en-US" altLang="ja-JP" dirty="0" smtClean="0"/>
          </a:p>
          <a:p>
            <a:pPr marL="0" indent="0" algn="ctr">
              <a:buNone/>
            </a:pPr>
            <a:endParaRPr lang="en-US" altLang="ja-JP" dirty="0" smtClean="0"/>
          </a:p>
          <a:p>
            <a:pPr marL="0" indent="0" algn="ctr">
              <a:buNone/>
            </a:pPr>
            <a:endParaRPr lang="en-US" altLang="ja-JP" dirty="0"/>
          </a:p>
          <a:p>
            <a:pPr marL="0" indent="0" algn="ctr">
              <a:buNone/>
            </a:pPr>
            <a:r>
              <a:rPr kumimoji="1" lang="en-US" altLang="ja-JP" dirty="0" smtClean="0"/>
              <a:t>Servo Motor Driven, the latest type</a:t>
            </a:r>
            <a:r>
              <a:rPr kumimoji="1" lang="ja-JP" altLang="en-US" dirty="0" smtClean="0"/>
              <a:t>　　　</a:t>
            </a:r>
            <a:r>
              <a:rPr kumimoji="1" lang="en-US" altLang="ja-JP" dirty="0" smtClean="0"/>
              <a:t>      Ancient one  </a:t>
            </a:r>
            <a:r>
              <a:rPr kumimoji="1" lang="ja-JP" altLang="en-US" dirty="0" smtClean="0"/>
              <a:t>　　　　</a:t>
            </a:r>
            <a:r>
              <a:rPr kumimoji="1" lang="en-US" altLang="ja-JP" dirty="0" smtClean="0"/>
              <a:t>Friction Driven, the past type</a:t>
            </a:r>
          </a:p>
          <a:p>
            <a:pPr marL="0" indent="0" algn="ctr">
              <a:buNone/>
            </a:pPr>
            <a:endParaRPr kumimoji="1" lang="ja-JP" altLang="en-US" dirty="0"/>
          </a:p>
        </p:txBody>
      </p:sp>
    </p:spTree>
    <p:extLst>
      <p:ext uri="{BB962C8B-B14F-4D97-AF65-F5344CB8AC3E}">
        <p14:creationId xmlns:p14="http://schemas.microsoft.com/office/powerpoint/2010/main" val="34986428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版活字">
  <a:themeElements>
    <a:clrScheme name="木版活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版活字">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版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TC103090434[[fn=木版活字]]</Template>
  <TotalTime>1265</TotalTime>
  <Words>2342</Words>
  <Application>Microsoft Office PowerPoint</Application>
  <PresentationFormat>ワイド画面</PresentationFormat>
  <Paragraphs>329</Paragraphs>
  <Slides>21</Slides>
  <Notes>21</Notes>
  <HiddenSlides>0</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HG明朝B</vt:lpstr>
      <vt:lpstr>ＭＳ Ｐゴシック</vt:lpstr>
      <vt:lpstr>Arial</vt:lpstr>
      <vt:lpstr>Calibri</vt:lpstr>
      <vt:lpstr>Cambria</vt:lpstr>
      <vt:lpstr>Rockwell</vt:lpstr>
      <vt:lpstr>Rockwell Condensed</vt:lpstr>
      <vt:lpstr>Wingdings</vt:lpstr>
      <vt:lpstr>木版活字</vt:lpstr>
      <vt:lpstr>Enomoto 　　　　Screw press </vt:lpstr>
      <vt:lpstr>TOPICS</vt:lpstr>
      <vt:lpstr>Company information</vt:lpstr>
      <vt:lpstr>COMPANY INFORMATION</vt:lpstr>
      <vt:lpstr>This is our factory.</vt:lpstr>
      <vt:lpstr>MAIN PRODUCTS AND MARKETS</vt:lpstr>
      <vt:lpstr>1. WHAT IS a “SCREW PRESS”?</vt:lpstr>
      <vt:lpstr>MAIN COMPONENTS made by the screw press</vt:lpstr>
      <vt:lpstr>WHAT IS a SCREW PRESS?</vt:lpstr>
      <vt:lpstr>Screw mechanism</vt:lpstr>
      <vt:lpstr>FEATURES</vt:lpstr>
      <vt:lpstr>2. VERTICAL UPSETTER</vt:lpstr>
      <vt:lpstr>SPECIAL MACHINE FOR UPSET FORGING</vt:lpstr>
      <vt:lpstr>NEEDS OF UPSET FORGING</vt:lpstr>
      <vt:lpstr>UNIQUE mechanism</vt:lpstr>
      <vt:lpstr>WHY DON’T YOU USE V.U. SCREW PRESS?</vt:lpstr>
      <vt:lpstr>OF COURsE…</vt:lpstr>
      <vt:lpstr>OUR PRODUCTS</vt:lpstr>
      <vt:lpstr>THE MOVIE OF 150vES</vt:lpstr>
      <vt:lpstr>600VESH  AUTOMATION</vt:lpstr>
      <vt:lpstr>THANK YOU FOR YOUR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Ｖｅｒｔｉｃａｌ　Upsetter</dc:title>
  <dc:creator>榎本すみれ</dc:creator>
  <cp:lastModifiedBy>enomoto</cp:lastModifiedBy>
  <cp:revision>122</cp:revision>
  <cp:lastPrinted>2019-09-11T22:23:54Z</cp:lastPrinted>
  <dcterms:created xsi:type="dcterms:W3CDTF">2014-08-15T02:59:05Z</dcterms:created>
  <dcterms:modified xsi:type="dcterms:W3CDTF">2019-09-24T07:15:57Z</dcterms:modified>
</cp:coreProperties>
</file>